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75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1E3887-E59C-48F0-9BDE-E57811A53B74}" type="datetimeFigureOut">
              <a:rPr lang="en-AU" smtClean="0"/>
              <a:t>22/12/2022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7D76E42-0C79-4596-929C-7740CD623423}" type="slidenum">
              <a:rPr lang="en-AU" smtClean="0"/>
              <a:t>‹#›</a:t>
            </a:fld>
            <a:endParaRPr lang="en-AU"/>
          </a:p>
        </p:txBody>
      </p:sp>
    </p:spTree>
    <p:extLst>
      <p:ext uri="{BB962C8B-B14F-4D97-AF65-F5344CB8AC3E}">
        <p14:creationId xmlns:p14="http://schemas.microsoft.com/office/powerpoint/2010/main" val="1353047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1E3887-E59C-48F0-9BDE-E57811A53B74}" type="datetimeFigureOut">
              <a:rPr lang="en-AU" smtClean="0"/>
              <a:t>22/12/2022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7D76E42-0C79-4596-929C-7740CD623423}" type="slidenum">
              <a:rPr lang="en-AU" smtClean="0"/>
              <a:t>‹#›</a:t>
            </a:fld>
            <a:endParaRPr lang="en-AU"/>
          </a:p>
        </p:txBody>
      </p:sp>
    </p:spTree>
    <p:extLst>
      <p:ext uri="{BB962C8B-B14F-4D97-AF65-F5344CB8AC3E}">
        <p14:creationId xmlns:p14="http://schemas.microsoft.com/office/powerpoint/2010/main" val="456773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1E3887-E59C-48F0-9BDE-E57811A53B74}" type="datetimeFigureOut">
              <a:rPr lang="en-AU" smtClean="0"/>
              <a:t>22/12/2022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7D76E42-0C79-4596-929C-7740CD623423}" type="slidenum">
              <a:rPr lang="en-AU" smtClean="0"/>
              <a:t>‹#›</a:t>
            </a:fld>
            <a:endParaRPr lang="en-AU"/>
          </a:p>
        </p:txBody>
      </p:sp>
    </p:spTree>
    <p:extLst>
      <p:ext uri="{BB962C8B-B14F-4D97-AF65-F5344CB8AC3E}">
        <p14:creationId xmlns:p14="http://schemas.microsoft.com/office/powerpoint/2010/main" val="631000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1E3887-E59C-48F0-9BDE-E57811A53B74}" type="datetimeFigureOut">
              <a:rPr lang="en-AU" smtClean="0"/>
              <a:t>22/12/2022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7D76E42-0C79-4596-929C-7740CD623423}" type="slidenum">
              <a:rPr lang="en-AU" smtClean="0"/>
              <a:t>‹#›</a:t>
            </a:fld>
            <a:endParaRPr lang="en-AU"/>
          </a:p>
        </p:txBody>
      </p:sp>
    </p:spTree>
    <p:extLst>
      <p:ext uri="{BB962C8B-B14F-4D97-AF65-F5344CB8AC3E}">
        <p14:creationId xmlns:p14="http://schemas.microsoft.com/office/powerpoint/2010/main" val="373557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1E3887-E59C-48F0-9BDE-E57811A53B74}" type="datetimeFigureOut">
              <a:rPr lang="en-AU" smtClean="0"/>
              <a:t>22/12/2022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7D76E42-0C79-4596-929C-7740CD623423}" type="slidenum">
              <a:rPr lang="en-AU" smtClean="0"/>
              <a:t>‹#›</a:t>
            </a:fld>
            <a:endParaRPr lang="en-AU"/>
          </a:p>
        </p:txBody>
      </p:sp>
    </p:spTree>
    <p:extLst>
      <p:ext uri="{BB962C8B-B14F-4D97-AF65-F5344CB8AC3E}">
        <p14:creationId xmlns:p14="http://schemas.microsoft.com/office/powerpoint/2010/main" val="215463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1E3887-E59C-48F0-9BDE-E57811A53B74}" type="datetimeFigureOut">
              <a:rPr lang="en-AU" smtClean="0"/>
              <a:t>22/12/2022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7D76E42-0C79-4596-929C-7740CD623423}" type="slidenum">
              <a:rPr lang="en-AU" smtClean="0"/>
              <a:t>‹#›</a:t>
            </a:fld>
            <a:endParaRPr lang="en-AU"/>
          </a:p>
        </p:txBody>
      </p:sp>
    </p:spTree>
    <p:extLst>
      <p:ext uri="{BB962C8B-B14F-4D97-AF65-F5344CB8AC3E}">
        <p14:creationId xmlns:p14="http://schemas.microsoft.com/office/powerpoint/2010/main" val="2679442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1E3887-E59C-48F0-9BDE-E57811A53B74}" type="datetimeFigureOut">
              <a:rPr lang="en-AU" smtClean="0"/>
              <a:t>22/12/2022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7D76E42-0C79-4596-929C-7740CD623423}" type="slidenum">
              <a:rPr lang="en-AU" smtClean="0"/>
              <a:t>‹#›</a:t>
            </a:fld>
            <a:endParaRPr lang="en-AU"/>
          </a:p>
        </p:txBody>
      </p:sp>
    </p:spTree>
    <p:extLst>
      <p:ext uri="{BB962C8B-B14F-4D97-AF65-F5344CB8AC3E}">
        <p14:creationId xmlns:p14="http://schemas.microsoft.com/office/powerpoint/2010/main" val="4287243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1E3887-E59C-48F0-9BDE-E57811A53B74}" type="datetimeFigureOut">
              <a:rPr lang="en-AU" smtClean="0"/>
              <a:t>22/12/2022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7D76E42-0C79-4596-929C-7740CD623423}" type="slidenum">
              <a:rPr lang="en-AU" smtClean="0"/>
              <a:t>‹#›</a:t>
            </a:fld>
            <a:endParaRPr lang="en-AU"/>
          </a:p>
        </p:txBody>
      </p:sp>
    </p:spTree>
    <p:extLst>
      <p:ext uri="{BB962C8B-B14F-4D97-AF65-F5344CB8AC3E}">
        <p14:creationId xmlns:p14="http://schemas.microsoft.com/office/powerpoint/2010/main" val="3773458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1E3887-E59C-48F0-9BDE-E57811A53B74}" type="datetimeFigureOut">
              <a:rPr lang="en-AU" smtClean="0"/>
              <a:t>22/12/2022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7D76E42-0C79-4596-929C-7740CD623423}" type="slidenum">
              <a:rPr lang="en-AU" smtClean="0"/>
              <a:t>‹#›</a:t>
            </a:fld>
            <a:endParaRPr lang="en-AU"/>
          </a:p>
        </p:txBody>
      </p:sp>
    </p:spTree>
    <p:extLst>
      <p:ext uri="{BB962C8B-B14F-4D97-AF65-F5344CB8AC3E}">
        <p14:creationId xmlns:p14="http://schemas.microsoft.com/office/powerpoint/2010/main" val="1460088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1E3887-E59C-48F0-9BDE-E57811A53B74}" type="datetimeFigureOut">
              <a:rPr lang="en-AU" smtClean="0"/>
              <a:t>22/12/2022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7D76E42-0C79-4596-929C-7740CD623423}" type="slidenum">
              <a:rPr lang="en-AU" smtClean="0"/>
              <a:t>‹#›</a:t>
            </a:fld>
            <a:endParaRPr lang="en-AU"/>
          </a:p>
        </p:txBody>
      </p:sp>
    </p:spTree>
    <p:extLst>
      <p:ext uri="{BB962C8B-B14F-4D97-AF65-F5344CB8AC3E}">
        <p14:creationId xmlns:p14="http://schemas.microsoft.com/office/powerpoint/2010/main" val="1474998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1E3887-E59C-48F0-9BDE-E57811A53B74}" type="datetimeFigureOut">
              <a:rPr lang="en-AU" smtClean="0"/>
              <a:t>22/12/2022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7D76E42-0C79-4596-929C-7740CD623423}" type="slidenum">
              <a:rPr lang="en-AU" smtClean="0"/>
              <a:t>‹#›</a:t>
            </a:fld>
            <a:endParaRPr lang="en-AU"/>
          </a:p>
        </p:txBody>
      </p:sp>
    </p:spTree>
    <p:extLst>
      <p:ext uri="{BB962C8B-B14F-4D97-AF65-F5344CB8AC3E}">
        <p14:creationId xmlns:p14="http://schemas.microsoft.com/office/powerpoint/2010/main" val="1234715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1E3887-E59C-48F0-9BDE-E57811A53B74}" type="datetimeFigureOut">
              <a:rPr lang="en-AU" smtClean="0"/>
              <a:t>22/12/2022</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D76E42-0C79-4596-929C-7740CD623423}" type="slidenum">
              <a:rPr lang="en-AU" smtClean="0"/>
              <a:t>‹#›</a:t>
            </a:fld>
            <a:endParaRPr lang="en-AU"/>
          </a:p>
        </p:txBody>
      </p:sp>
    </p:spTree>
    <p:extLst>
      <p:ext uri="{BB962C8B-B14F-4D97-AF65-F5344CB8AC3E}">
        <p14:creationId xmlns:p14="http://schemas.microsoft.com/office/powerpoint/2010/main" val="96970181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wikipedia.org/wiki/Chuppah"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32EB2D7-5E3E-0C36-AB8F-692163137F65}"/>
              </a:ext>
            </a:extLst>
          </p:cNvPr>
          <p:cNvSpPr>
            <a:spLocks noGrp="1"/>
          </p:cNvSpPr>
          <p:nvPr>
            <p:ph type="title"/>
          </p:nvPr>
        </p:nvSpPr>
        <p:spPr>
          <a:xfrm>
            <a:off x="838200" y="365125"/>
            <a:ext cx="10515600" cy="398355"/>
          </a:xfrm>
        </p:spPr>
        <p:txBody>
          <a:bodyPr>
            <a:normAutofit fontScale="90000"/>
          </a:bodyPr>
          <a:lstStyle/>
          <a:p>
            <a:r>
              <a:rPr lang="en-US" dirty="0">
                <a:solidFill>
                  <a:srgbClr val="00B0F0"/>
                </a:solidFill>
              </a:rPr>
              <a:t>To love or not to love…</a:t>
            </a:r>
            <a:endParaRPr lang="en-AU" dirty="0">
              <a:solidFill>
                <a:srgbClr val="00B0F0"/>
              </a:solidFill>
            </a:endParaRPr>
          </a:p>
        </p:txBody>
      </p:sp>
      <p:sp>
        <p:nvSpPr>
          <p:cNvPr id="5" name="Content Placeholder 4">
            <a:extLst>
              <a:ext uri="{FF2B5EF4-FFF2-40B4-BE49-F238E27FC236}">
                <a16:creationId xmlns:a16="http://schemas.microsoft.com/office/drawing/2014/main" id="{32AE9443-B2B9-1E16-6544-F031D1D0327F}"/>
              </a:ext>
            </a:extLst>
          </p:cNvPr>
          <p:cNvSpPr>
            <a:spLocks noGrp="1"/>
          </p:cNvSpPr>
          <p:nvPr>
            <p:ph idx="1"/>
          </p:nvPr>
        </p:nvSpPr>
        <p:spPr>
          <a:xfrm>
            <a:off x="838200" y="887767"/>
            <a:ext cx="10515600" cy="5289195"/>
          </a:xfrm>
        </p:spPr>
        <p:txBody>
          <a:bodyPr/>
          <a:lstStyle/>
          <a:p>
            <a:r>
              <a:rPr lang="en-US" dirty="0"/>
              <a:t>We would hope true biblical love would end up with a celebration like this… </a:t>
            </a:r>
            <a:r>
              <a:rPr lang="en-US" b="1" dirty="0">
                <a:solidFill>
                  <a:srgbClr val="FF0000"/>
                </a:solidFill>
              </a:rPr>
              <a:t> </a:t>
            </a:r>
            <a:endParaRPr lang="en-US" b="1" dirty="0">
              <a:solidFill>
                <a:srgbClr val="FF0000"/>
              </a:solidFill>
              <a:latin typeface="Arial" panose="020B0604020202020204" pitchFamily="34" charset="0"/>
              <a:cs typeface="Arial" panose="020B0604020202020204" pitchFamily="34" charset="0"/>
            </a:endParaRPr>
          </a:p>
          <a:p>
            <a:endParaRPr lang="en-AU" dirty="0"/>
          </a:p>
        </p:txBody>
      </p:sp>
      <p:pic>
        <p:nvPicPr>
          <p:cNvPr id="8" name="Picture 7">
            <a:extLst>
              <a:ext uri="{FF2B5EF4-FFF2-40B4-BE49-F238E27FC236}">
                <a16:creationId xmlns:a16="http://schemas.microsoft.com/office/drawing/2014/main" id="{1C94596B-B6E1-A2E8-D3B6-19F7F017822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277892" y="1815459"/>
            <a:ext cx="5588000" cy="3824425"/>
          </a:xfrm>
          <a:prstGeom prst="rect">
            <a:avLst/>
          </a:prstGeom>
        </p:spPr>
      </p:pic>
    </p:spTree>
    <p:extLst>
      <p:ext uri="{BB962C8B-B14F-4D97-AF65-F5344CB8AC3E}">
        <p14:creationId xmlns:p14="http://schemas.microsoft.com/office/powerpoint/2010/main" val="3102949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CB4C4-A237-1344-339A-ECB53DB22E8D}"/>
              </a:ext>
            </a:extLst>
          </p:cNvPr>
          <p:cNvSpPr>
            <a:spLocks noGrp="1"/>
          </p:cNvSpPr>
          <p:nvPr>
            <p:ph type="title"/>
          </p:nvPr>
        </p:nvSpPr>
        <p:spPr>
          <a:xfrm>
            <a:off x="838200" y="365125"/>
            <a:ext cx="10515600" cy="380599"/>
          </a:xfrm>
        </p:spPr>
        <p:txBody>
          <a:bodyPr>
            <a:normAutofit fontScale="90000"/>
          </a:bodyPr>
          <a:lstStyle/>
          <a:p>
            <a:r>
              <a:rPr lang="en-US" dirty="0">
                <a:solidFill>
                  <a:srgbClr val="00B0F0"/>
                </a:solidFill>
              </a:rPr>
              <a:t>To love or not to love…</a:t>
            </a:r>
            <a:endParaRPr lang="en-AU" dirty="0">
              <a:solidFill>
                <a:srgbClr val="00B0F0"/>
              </a:solidFill>
            </a:endParaRPr>
          </a:p>
        </p:txBody>
      </p:sp>
      <p:sp>
        <p:nvSpPr>
          <p:cNvPr id="3" name="Content Placeholder 2">
            <a:extLst>
              <a:ext uri="{FF2B5EF4-FFF2-40B4-BE49-F238E27FC236}">
                <a16:creationId xmlns:a16="http://schemas.microsoft.com/office/drawing/2014/main" id="{4F441480-672C-B7E3-1ED5-ABAC806F1D5C}"/>
              </a:ext>
            </a:extLst>
          </p:cNvPr>
          <p:cNvSpPr>
            <a:spLocks noGrp="1"/>
          </p:cNvSpPr>
          <p:nvPr>
            <p:ph idx="1"/>
          </p:nvPr>
        </p:nvSpPr>
        <p:spPr>
          <a:xfrm>
            <a:off x="838200" y="985421"/>
            <a:ext cx="10515600" cy="5191542"/>
          </a:xfrm>
        </p:spPr>
        <p:txBody>
          <a:bodyPr/>
          <a:lstStyle/>
          <a:p>
            <a:r>
              <a:rPr lang="en-US" sz="2400" dirty="0">
                <a:solidFill>
                  <a:srgbClr val="FFFF00"/>
                </a:solidFill>
              </a:rPr>
              <a:t>22 Now it came to pass after these things that God tested Abraham, and said to him, “Abraham!” And he said, “Here I am.” </a:t>
            </a:r>
            <a:r>
              <a:rPr lang="en-US" sz="2400" baseline="30000" dirty="0">
                <a:solidFill>
                  <a:srgbClr val="FFFF00"/>
                </a:solidFill>
              </a:rPr>
              <a:t>2 </a:t>
            </a:r>
            <a:r>
              <a:rPr lang="en-US" sz="2400" dirty="0">
                <a:solidFill>
                  <a:srgbClr val="FFFF00"/>
                </a:solidFill>
              </a:rPr>
              <a:t>Then He said, “Take now your son, </a:t>
            </a:r>
            <a:r>
              <a:rPr lang="en-US" sz="2400" dirty="0">
                <a:solidFill>
                  <a:srgbClr val="FF0000"/>
                </a:solidFill>
              </a:rPr>
              <a:t>your only </a:t>
            </a:r>
            <a:r>
              <a:rPr lang="en-US" sz="2400" i="1" dirty="0">
                <a:solidFill>
                  <a:srgbClr val="FF0000"/>
                </a:solidFill>
              </a:rPr>
              <a:t>son</a:t>
            </a:r>
            <a:r>
              <a:rPr lang="en-US" sz="2400" dirty="0">
                <a:solidFill>
                  <a:srgbClr val="FF0000"/>
                </a:solidFill>
              </a:rPr>
              <a:t> Isaac, whom you love, </a:t>
            </a:r>
            <a:r>
              <a:rPr lang="en-US" sz="2400" dirty="0">
                <a:solidFill>
                  <a:srgbClr val="FFFF00"/>
                </a:solidFill>
              </a:rPr>
              <a:t>and go to the land of Moriah, and offer him there as a burnt offering on one of the mountains of which I shall tell you.” </a:t>
            </a:r>
            <a:r>
              <a:rPr lang="en-US" sz="2400" dirty="0"/>
              <a:t>Genesis 22:1-2 </a:t>
            </a:r>
          </a:p>
          <a:p>
            <a:r>
              <a:rPr lang="en-US" sz="2400" dirty="0"/>
              <a:t>This is the 1</a:t>
            </a:r>
            <a:r>
              <a:rPr lang="en-US" sz="2400" baseline="30000" dirty="0"/>
              <a:t>st</a:t>
            </a:r>
            <a:r>
              <a:rPr lang="en-US" sz="2400" dirty="0"/>
              <a:t> time the word love/</a:t>
            </a:r>
            <a:r>
              <a:rPr lang="en-US" sz="2400" dirty="0" err="1"/>
              <a:t>aheb</a:t>
            </a:r>
            <a:r>
              <a:rPr lang="en-US" sz="2400" dirty="0"/>
              <a:t> </a:t>
            </a:r>
            <a:r>
              <a:rPr lang="en-US" sz="2400" dirty="0">
                <a:latin typeface="Arial" panose="020B0604020202020204" pitchFamily="34" charset="0"/>
                <a:cs typeface="Arial" panose="020B0604020202020204" pitchFamily="34" charset="0"/>
              </a:rPr>
              <a:t>א</a:t>
            </a:r>
            <a:r>
              <a:rPr lang="he-IL" sz="2400" dirty="0">
                <a:latin typeface="Arial" panose="020B0604020202020204" pitchFamily="34" charset="0"/>
                <a:cs typeface="Arial" panose="020B0604020202020204" pitchFamily="34" charset="0"/>
              </a:rPr>
              <a:t>ׇהֵב</a:t>
            </a:r>
            <a:r>
              <a:rPr lang="en-US" sz="2400" dirty="0">
                <a:latin typeface="Arial" panose="020B0604020202020204" pitchFamily="34" charset="0"/>
                <a:cs typeface="Arial" panose="020B0604020202020204" pitchFamily="34" charset="0"/>
              </a:rPr>
              <a:t> [Total dedication to another] is used in the bible. Remind you of anything?</a:t>
            </a:r>
          </a:p>
          <a:p>
            <a:r>
              <a:rPr lang="en-US" sz="2400" dirty="0">
                <a:solidFill>
                  <a:srgbClr val="FFFF00"/>
                </a:solidFill>
                <a:latin typeface="Arial" panose="020B0604020202020204" pitchFamily="34" charset="0"/>
                <a:cs typeface="Arial" panose="020B0604020202020204" pitchFamily="34" charset="0"/>
              </a:rPr>
              <a:t>“And behold a voice from the heavens said, ‘This is </a:t>
            </a:r>
            <a:r>
              <a:rPr lang="en-US" sz="2400" dirty="0">
                <a:solidFill>
                  <a:srgbClr val="FF0000"/>
                </a:solidFill>
                <a:latin typeface="Arial" panose="020B0604020202020204" pitchFamily="34" charset="0"/>
                <a:cs typeface="Arial" panose="020B0604020202020204" pitchFamily="34" charset="0"/>
              </a:rPr>
              <a:t>My Son, whom I love</a:t>
            </a:r>
            <a:r>
              <a:rPr lang="en-US" sz="2400" dirty="0">
                <a:solidFill>
                  <a:srgbClr val="FFFF00"/>
                </a:solidFill>
                <a:latin typeface="Arial" panose="020B0604020202020204" pitchFamily="34" charset="0"/>
                <a:cs typeface="Arial" panose="020B0604020202020204" pitchFamily="34" charset="0"/>
              </a:rPr>
              <a:t>; with Him I am well pleased.’” </a:t>
            </a:r>
            <a:r>
              <a:rPr lang="en-US" sz="2400" dirty="0">
                <a:latin typeface="Arial" panose="020B0604020202020204" pitchFamily="34" charset="0"/>
                <a:cs typeface="Arial" panose="020B0604020202020204" pitchFamily="34" charset="0"/>
              </a:rPr>
              <a:t>Matthew 3:17 – You cannot help but see the link here.</a:t>
            </a:r>
          </a:p>
          <a:p>
            <a:r>
              <a:rPr lang="en-US" sz="2400" baseline="30000" dirty="0">
                <a:solidFill>
                  <a:srgbClr val="FFFF00"/>
                </a:solidFill>
                <a:latin typeface="Arial" panose="020B0604020202020204" pitchFamily="34" charset="0"/>
                <a:cs typeface="Arial" panose="020B0604020202020204" pitchFamily="34" charset="0"/>
              </a:rPr>
              <a:t>16 </a:t>
            </a:r>
            <a:r>
              <a:rPr lang="en-US" sz="2400" dirty="0">
                <a:solidFill>
                  <a:srgbClr val="FFFF00"/>
                </a:solidFill>
                <a:latin typeface="Arial" panose="020B0604020202020204" pitchFamily="34" charset="0"/>
                <a:cs typeface="Arial" panose="020B0604020202020204" pitchFamily="34" charset="0"/>
              </a:rPr>
              <a:t>For </a:t>
            </a:r>
            <a:r>
              <a:rPr lang="en-US" sz="2400" dirty="0">
                <a:solidFill>
                  <a:srgbClr val="FF0000"/>
                </a:solidFill>
                <a:latin typeface="Arial" panose="020B0604020202020204" pitchFamily="34" charset="0"/>
                <a:cs typeface="Arial" panose="020B0604020202020204" pitchFamily="34" charset="0"/>
              </a:rPr>
              <a:t>God so loved the world </a:t>
            </a:r>
            <a:r>
              <a:rPr lang="en-US" sz="2400" dirty="0">
                <a:solidFill>
                  <a:srgbClr val="FFFF00"/>
                </a:solidFill>
                <a:latin typeface="Arial" panose="020B0604020202020204" pitchFamily="34" charset="0"/>
                <a:cs typeface="Arial" panose="020B0604020202020204" pitchFamily="34" charset="0"/>
              </a:rPr>
              <a:t>that He gave His only begotten Son, that whoever believes in Him should not perish but have everlasting life.</a:t>
            </a:r>
            <a:r>
              <a:rPr lang="en-US" sz="2400" dirty="0">
                <a:latin typeface="Arial" panose="020B0604020202020204" pitchFamily="34" charset="0"/>
                <a:cs typeface="Arial" panose="020B0604020202020204" pitchFamily="34" charset="0"/>
              </a:rPr>
              <a:t>     John 3:16</a:t>
            </a:r>
          </a:p>
          <a:p>
            <a:endParaRPr lang="en-US" sz="2400" dirty="0"/>
          </a:p>
          <a:p>
            <a:endParaRPr lang="en-AU" dirty="0"/>
          </a:p>
        </p:txBody>
      </p:sp>
    </p:spTree>
    <p:extLst>
      <p:ext uri="{BB962C8B-B14F-4D97-AF65-F5344CB8AC3E}">
        <p14:creationId xmlns:p14="http://schemas.microsoft.com/office/powerpoint/2010/main" val="983400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F9140-9791-EF43-E23E-595DD3211488}"/>
              </a:ext>
            </a:extLst>
          </p:cNvPr>
          <p:cNvSpPr>
            <a:spLocks noGrp="1"/>
          </p:cNvSpPr>
          <p:nvPr>
            <p:ph type="title"/>
          </p:nvPr>
        </p:nvSpPr>
        <p:spPr>
          <a:xfrm>
            <a:off x="838200" y="365125"/>
            <a:ext cx="10515600" cy="380599"/>
          </a:xfrm>
        </p:spPr>
        <p:txBody>
          <a:bodyPr>
            <a:normAutofit fontScale="90000"/>
          </a:bodyPr>
          <a:lstStyle/>
          <a:p>
            <a:r>
              <a:rPr lang="en-US" dirty="0">
                <a:solidFill>
                  <a:srgbClr val="00B0F0"/>
                </a:solidFill>
              </a:rPr>
              <a:t>To love or not to love…</a:t>
            </a:r>
            <a:endParaRPr lang="en-AU" dirty="0">
              <a:solidFill>
                <a:srgbClr val="00B0F0"/>
              </a:solidFill>
            </a:endParaRPr>
          </a:p>
        </p:txBody>
      </p:sp>
      <p:sp>
        <p:nvSpPr>
          <p:cNvPr id="3" name="Content Placeholder 2">
            <a:extLst>
              <a:ext uri="{FF2B5EF4-FFF2-40B4-BE49-F238E27FC236}">
                <a16:creationId xmlns:a16="http://schemas.microsoft.com/office/drawing/2014/main" id="{0B909742-85AE-B8C0-73BC-387636C475A2}"/>
              </a:ext>
            </a:extLst>
          </p:cNvPr>
          <p:cNvSpPr>
            <a:spLocks noGrp="1"/>
          </p:cNvSpPr>
          <p:nvPr>
            <p:ph idx="1"/>
          </p:nvPr>
        </p:nvSpPr>
        <p:spPr>
          <a:xfrm>
            <a:off x="838200" y="905522"/>
            <a:ext cx="10515600" cy="5271441"/>
          </a:xfrm>
        </p:spPr>
        <p:txBody>
          <a:bodyPr>
            <a:normAutofit/>
          </a:bodyPr>
          <a:lstStyle/>
          <a:p>
            <a:r>
              <a:rPr lang="en-US" dirty="0"/>
              <a:t>We should be able to grasp how important LOVE is to our heavenly Father – it is not something to throw around lightly… in fact we are commanded to love YHVH with all our heart, mind and soul. We repeat it each week – do we not?</a:t>
            </a:r>
          </a:p>
          <a:p>
            <a:r>
              <a:rPr lang="en-US" dirty="0"/>
              <a:t>With this in mind turn with me please to Hosea:</a:t>
            </a:r>
          </a:p>
          <a:p>
            <a:r>
              <a:rPr lang="en-US" dirty="0">
                <a:solidFill>
                  <a:srgbClr val="FFFF00"/>
                </a:solidFill>
              </a:rPr>
              <a:t>“When Israel </a:t>
            </a:r>
            <a:r>
              <a:rPr lang="en-US" i="1" dirty="0">
                <a:solidFill>
                  <a:srgbClr val="FFFF00"/>
                </a:solidFill>
              </a:rPr>
              <a:t>was</a:t>
            </a:r>
            <a:r>
              <a:rPr lang="en-US" dirty="0">
                <a:solidFill>
                  <a:srgbClr val="FFFF00"/>
                </a:solidFill>
              </a:rPr>
              <a:t> a child, </a:t>
            </a:r>
            <a:r>
              <a:rPr lang="en-US" dirty="0">
                <a:solidFill>
                  <a:srgbClr val="FF0000"/>
                </a:solidFill>
              </a:rPr>
              <a:t>I loved him</a:t>
            </a:r>
            <a:r>
              <a:rPr lang="en-US" dirty="0">
                <a:solidFill>
                  <a:srgbClr val="FFFF00"/>
                </a:solidFill>
              </a:rPr>
              <a:t>, And out of Egypt I called My son. </a:t>
            </a:r>
            <a:r>
              <a:rPr lang="en-US" baseline="30000" dirty="0">
                <a:solidFill>
                  <a:srgbClr val="FFFF00"/>
                </a:solidFill>
              </a:rPr>
              <a:t>2 </a:t>
            </a:r>
            <a:r>
              <a:rPr lang="en-US" i="1" dirty="0">
                <a:solidFill>
                  <a:srgbClr val="FFFF00"/>
                </a:solidFill>
              </a:rPr>
              <a:t>As</a:t>
            </a:r>
            <a:r>
              <a:rPr lang="en-US" dirty="0">
                <a:solidFill>
                  <a:srgbClr val="FFFF00"/>
                </a:solidFill>
              </a:rPr>
              <a:t> they called them, So they went from them; </a:t>
            </a:r>
            <a:r>
              <a:rPr lang="en-US" dirty="0">
                <a:solidFill>
                  <a:srgbClr val="00B050"/>
                </a:solidFill>
              </a:rPr>
              <a:t>They sacrificed to the Baals, And burned incense to carved images. </a:t>
            </a:r>
            <a:r>
              <a:rPr lang="en-US" baseline="30000" dirty="0">
                <a:solidFill>
                  <a:srgbClr val="FFFF00"/>
                </a:solidFill>
              </a:rPr>
              <a:t>3 </a:t>
            </a:r>
            <a:r>
              <a:rPr lang="en-US" dirty="0">
                <a:solidFill>
                  <a:srgbClr val="FFFF00"/>
                </a:solidFill>
              </a:rPr>
              <a:t>“I taught Ephraim to walk, Taking them by their arms; But they did not know that I healed them. </a:t>
            </a:r>
            <a:r>
              <a:rPr lang="en-US" baseline="30000" dirty="0">
                <a:solidFill>
                  <a:srgbClr val="FFFF00"/>
                </a:solidFill>
              </a:rPr>
              <a:t>4 </a:t>
            </a:r>
            <a:r>
              <a:rPr lang="en-US" dirty="0">
                <a:solidFill>
                  <a:srgbClr val="FFFF00"/>
                </a:solidFill>
              </a:rPr>
              <a:t>I drew them with gentle cords, With bands of love, And I was to them as those who take the yoke from their neck. I stooped </a:t>
            </a:r>
            <a:r>
              <a:rPr lang="en-US" i="1" dirty="0">
                <a:solidFill>
                  <a:srgbClr val="FFFF00"/>
                </a:solidFill>
              </a:rPr>
              <a:t>and</a:t>
            </a:r>
            <a:r>
              <a:rPr lang="en-US" dirty="0">
                <a:solidFill>
                  <a:srgbClr val="FFFF00"/>
                </a:solidFill>
              </a:rPr>
              <a:t> fed them. </a:t>
            </a:r>
            <a:r>
              <a:rPr lang="en-US" dirty="0"/>
              <a:t>Hosea 11:1-4</a:t>
            </a:r>
          </a:p>
          <a:p>
            <a:endParaRPr lang="en-AU" dirty="0"/>
          </a:p>
        </p:txBody>
      </p:sp>
    </p:spTree>
    <p:extLst>
      <p:ext uri="{BB962C8B-B14F-4D97-AF65-F5344CB8AC3E}">
        <p14:creationId xmlns:p14="http://schemas.microsoft.com/office/powerpoint/2010/main" val="1759871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5A9D2-5E06-7FE0-7D32-1F876398459C}"/>
              </a:ext>
            </a:extLst>
          </p:cNvPr>
          <p:cNvSpPr>
            <a:spLocks noGrp="1"/>
          </p:cNvSpPr>
          <p:nvPr>
            <p:ph type="title"/>
          </p:nvPr>
        </p:nvSpPr>
        <p:spPr>
          <a:xfrm>
            <a:off x="838200" y="365125"/>
            <a:ext cx="10515600" cy="451621"/>
          </a:xfrm>
        </p:spPr>
        <p:txBody>
          <a:bodyPr>
            <a:normAutofit fontScale="90000"/>
          </a:bodyPr>
          <a:lstStyle/>
          <a:p>
            <a:r>
              <a:rPr lang="en-US" dirty="0">
                <a:solidFill>
                  <a:srgbClr val="00B0F0"/>
                </a:solidFill>
              </a:rPr>
              <a:t>To love or not to love…</a:t>
            </a:r>
            <a:endParaRPr lang="en-AU" dirty="0">
              <a:solidFill>
                <a:srgbClr val="00B0F0"/>
              </a:solidFill>
            </a:endParaRPr>
          </a:p>
        </p:txBody>
      </p:sp>
      <p:sp>
        <p:nvSpPr>
          <p:cNvPr id="3" name="Content Placeholder 2">
            <a:extLst>
              <a:ext uri="{FF2B5EF4-FFF2-40B4-BE49-F238E27FC236}">
                <a16:creationId xmlns:a16="http://schemas.microsoft.com/office/drawing/2014/main" id="{3B7A1153-DB2C-81B6-E148-165A810A6AE8}"/>
              </a:ext>
            </a:extLst>
          </p:cNvPr>
          <p:cNvSpPr>
            <a:spLocks noGrp="1"/>
          </p:cNvSpPr>
          <p:nvPr>
            <p:ph idx="1"/>
          </p:nvPr>
        </p:nvSpPr>
        <p:spPr>
          <a:xfrm>
            <a:off x="838200" y="1012054"/>
            <a:ext cx="10515600" cy="5191542"/>
          </a:xfrm>
        </p:spPr>
        <p:txBody>
          <a:bodyPr/>
          <a:lstStyle/>
          <a:p>
            <a:r>
              <a:rPr lang="en-US" sz="2400" dirty="0">
                <a:solidFill>
                  <a:srgbClr val="FFFF00"/>
                </a:solidFill>
              </a:rPr>
              <a:t>My people are bent on backsliding from Me. Though they call to the Most High, None at all exalt </a:t>
            </a:r>
            <a:r>
              <a:rPr lang="en-US" sz="2400" i="1" dirty="0">
                <a:solidFill>
                  <a:srgbClr val="FFFF00"/>
                </a:solidFill>
              </a:rPr>
              <a:t>Him.  </a:t>
            </a:r>
            <a:r>
              <a:rPr lang="en-US" sz="2400" dirty="0"/>
              <a:t>Hosea 11:7</a:t>
            </a:r>
          </a:p>
          <a:p>
            <a:r>
              <a:rPr lang="en-US" sz="2400" dirty="0">
                <a:solidFill>
                  <a:srgbClr val="FFFF00"/>
                </a:solidFill>
              </a:rPr>
              <a:t>“Ephraim has encircled Me with lies, And the house of Israel with deceit; But </a:t>
            </a:r>
            <a:r>
              <a:rPr lang="en-US" sz="2400" dirty="0">
                <a:solidFill>
                  <a:srgbClr val="00B0F0"/>
                </a:solidFill>
              </a:rPr>
              <a:t>Judah still walks with God</a:t>
            </a:r>
            <a:r>
              <a:rPr lang="en-US" sz="2400" dirty="0">
                <a:solidFill>
                  <a:srgbClr val="FFFF00"/>
                </a:solidFill>
              </a:rPr>
              <a:t>, Even with the Holy One </a:t>
            </a:r>
            <a:r>
              <a:rPr lang="en-US" sz="2400" i="1" dirty="0">
                <a:solidFill>
                  <a:srgbClr val="FFFF00"/>
                </a:solidFill>
              </a:rPr>
              <a:t>who is</a:t>
            </a:r>
            <a:r>
              <a:rPr lang="en-US" sz="2400" dirty="0">
                <a:solidFill>
                  <a:srgbClr val="FFFF00"/>
                </a:solidFill>
              </a:rPr>
              <a:t> faithful.12 </a:t>
            </a:r>
            <a:r>
              <a:rPr lang="en-US" sz="2400" dirty="0"/>
              <a:t>“Ephraim feeds on the wind, And pursues the east wind; </a:t>
            </a:r>
            <a:r>
              <a:rPr lang="en-US" sz="2400" dirty="0">
                <a:solidFill>
                  <a:srgbClr val="FFFF00"/>
                </a:solidFill>
              </a:rPr>
              <a:t>He daily increases lies and desolation. Also they make a covenant with the Assyrians, And oil is carried to Egypt. </a:t>
            </a:r>
            <a:r>
              <a:rPr lang="en-US" sz="2400" dirty="0"/>
              <a:t>Hosea 11:12-12:1</a:t>
            </a:r>
          </a:p>
          <a:p>
            <a:r>
              <a:rPr lang="en-US" sz="2400" dirty="0"/>
              <a:t>Would you say Ephraim is in love/</a:t>
            </a:r>
            <a:r>
              <a:rPr lang="en-US" sz="2400" dirty="0" err="1"/>
              <a:t>ehed</a:t>
            </a:r>
            <a:r>
              <a:rPr lang="en-US" sz="2400" dirty="0"/>
              <a:t> with YHVH? Probably not… Judah walks with God – how by keeping His instructions… now back to Ephraim!</a:t>
            </a:r>
          </a:p>
          <a:p>
            <a:r>
              <a:rPr lang="en-US" sz="2400" dirty="0"/>
              <a:t>Feeds on the </a:t>
            </a:r>
            <a:r>
              <a:rPr lang="en-US" sz="2400" dirty="0">
                <a:solidFill>
                  <a:srgbClr val="FF0000"/>
                </a:solidFill>
              </a:rPr>
              <a:t>wind/</a:t>
            </a:r>
            <a:r>
              <a:rPr lang="en-US" sz="2400" dirty="0" err="1">
                <a:solidFill>
                  <a:srgbClr val="FF0000"/>
                </a:solidFill>
              </a:rPr>
              <a:t>ruach</a:t>
            </a:r>
            <a:r>
              <a:rPr lang="en-US" sz="2400" dirty="0">
                <a:solidFill>
                  <a:srgbClr val="FF0000"/>
                </a:solidFill>
              </a:rPr>
              <a:t>  </a:t>
            </a:r>
            <a:r>
              <a:rPr lang="en-US" sz="2400" dirty="0">
                <a:solidFill>
                  <a:srgbClr val="FF0000"/>
                </a:solidFill>
                <a:latin typeface="Arial" panose="020B0604020202020204" pitchFamily="34" charset="0"/>
                <a:cs typeface="Arial" panose="020B0604020202020204" pitchFamily="34" charset="0"/>
              </a:rPr>
              <a:t>ר</a:t>
            </a:r>
            <a:r>
              <a:rPr lang="he-IL" sz="2400" dirty="0">
                <a:solidFill>
                  <a:srgbClr val="FF0000"/>
                </a:solidFill>
                <a:latin typeface="Arial" panose="020B0604020202020204" pitchFamily="34" charset="0"/>
                <a:cs typeface="Arial" panose="020B0604020202020204" pitchFamily="34" charset="0"/>
              </a:rPr>
              <a:t>וּחַ</a:t>
            </a:r>
            <a:r>
              <a:rPr lang="en-US" sz="2400" dirty="0">
                <a:latin typeface="Arial" panose="020B0604020202020204" pitchFamily="34" charset="0"/>
                <a:cs typeface="Arial" panose="020B0604020202020204" pitchFamily="34" charset="0"/>
              </a:rPr>
              <a:t>  Spirit @ in </a:t>
            </a:r>
            <a:r>
              <a:rPr lang="en-US" sz="2400" dirty="0">
                <a:solidFill>
                  <a:srgbClr val="FF0000"/>
                </a:solidFill>
                <a:latin typeface="Arial" panose="020B0604020202020204" pitchFamily="34" charset="0"/>
                <a:cs typeface="Arial" panose="020B0604020202020204" pitchFamily="34" charset="0"/>
              </a:rPr>
              <a:t>Judges 3:10, Isaiah 48:16 </a:t>
            </a:r>
            <a:r>
              <a:rPr lang="en-US" sz="2400" dirty="0">
                <a:latin typeface="Arial" panose="020B0604020202020204" pitchFamily="34" charset="0"/>
                <a:cs typeface="Arial" panose="020B0604020202020204" pitchFamily="34" charset="0"/>
              </a:rPr>
              <a:t>– pursues the </a:t>
            </a:r>
            <a:r>
              <a:rPr lang="en-US" sz="2400" dirty="0">
                <a:solidFill>
                  <a:srgbClr val="FF0000"/>
                </a:solidFill>
                <a:latin typeface="Arial" panose="020B0604020202020204" pitchFamily="34" charset="0"/>
                <a:cs typeface="Arial" panose="020B0604020202020204" pitchFamily="34" charset="0"/>
              </a:rPr>
              <a:t>east wind/</a:t>
            </a:r>
            <a:r>
              <a:rPr lang="en-US" sz="2400" dirty="0" err="1">
                <a:solidFill>
                  <a:srgbClr val="FF0000"/>
                </a:solidFill>
                <a:latin typeface="Arial" panose="020B0604020202020204" pitchFamily="34" charset="0"/>
                <a:cs typeface="Arial" panose="020B0604020202020204" pitchFamily="34" charset="0"/>
              </a:rPr>
              <a:t>ruach</a:t>
            </a:r>
            <a:r>
              <a:rPr lang="en-US" sz="2400" dirty="0">
                <a:latin typeface="Arial" panose="020B0604020202020204" pitchFamily="34" charset="0"/>
                <a:cs typeface="Arial" panose="020B0604020202020204" pitchFamily="34" charset="0"/>
              </a:rPr>
              <a:t>. I find this extremely intriguing… </a:t>
            </a:r>
          </a:p>
          <a:p>
            <a:r>
              <a:rPr lang="en-US" sz="2400" dirty="0">
                <a:latin typeface="Arial" panose="020B0604020202020204" pitchFamily="34" charset="0"/>
                <a:cs typeface="Arial" panose="020B0604020202020204" pitchFamily="34" charset="0"/>
              </a:rPr>
              <a:t>Here we have Ephraim feeding on some form of spiritual food, and very keen to continue the pursuit.</a:t>
            </a:r>
            <a:endParaRPr lang="en-US" sz="2400" dirty="0"/>
          </a:p>
          <a:p>
            <a:endParaRPr lang="en-AU" dirty="0"/>
          </a:p>
        </p:txBody>
      </p:sp>
    </p:spTree>
    <p:extLst>
      <p:ext uri="{BB962C8B-B14F-4D97-AF65-F5344CB8AC3E}">
        <p14:creationId xmlns:p14="http://schemas.microsoft.com/office/powerpoint/2010/main" val="3579020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A2FE6-38FB-DA02-BABD-A8184913C6EC}"/>
              </a:ext>
            </a:extLst>
          </p:cNvPr>
          <p:cNvSpPr>
            <a:spLocks noGrp="1"/>
          </p:cNvSpPr>
          <p:nvPr>
            <p:ph type="title"/>
          </p:nvPr>
        </p:nvSpPr>
        <p:spPr>
          <a:xfrm>
            <a:off x="838200" y="365125"/>
            <a:ext cx="10515600" cy="389477"/>
          </a:xfrm>
        </p:spPr>
        <p:txBody>
          <a:bodyPr>
            <a:normAutofit fontScale="90000"/>
          </a:bodyPr>
          <a:lstStyle/>
          <a:p>
            <a:r>
              <a:rPr lang="en-US" dirty="0">
                <a:solidFill>
                  <a:srgbClr val="00B0F0"/>
                </a:solidFill>
              </a:rPr>
              <a:t>To love or not to love…</a:t>
            </a:r>
            <a:endParaRPr lang="en-AU" dirty="0">
              <a:solidFill>
                <a:srgbClr val="00B0F0"/>
              </a:solidFill>
            </a:endParaRPr>
          </a:p>
        </p:txBody>
      </p:sp>
      <p:sp>
        <p:nvSpPr>
          <p:cNvPr id="3" name="Content Placeholder 2">
            <a:extLst>
              <a:ext uri="{FF2B5EF4-FFF2-40B4-BE49-F238E27FC236}">
                <a16:creationId xmlns:a16="http://schemas.microsoft.com/office/drawing/2014/main" id="{8405D68A-E659-A9F1-C2E4-92FA66AF28EA}"/>
              </a:ext>
            </a:extLst>
          </p:cNvPr>
          <p:cNvSpPr>
            <a:spLocks noGrp="1"/>
          </p:cNvSpPr>
          <p:nvPr>
            <p:ph idx="1"/>
          </p:nvPr>
        </p:nvSpPr>
        <p:spPr>
          <a:xfrm>
            <a:off x="838200" y="932155"/>
            <a:ext cx="10515600" cy="5244808"/>
          </a:xfrm>
        </p:spPr>
        <p:txBody>
          <a:bodyPr>
            <a:normAutofit/>
          </a:bodyPr>
          <a:lstStyle/>
          <a:p>
            <a:r>
              <a:rPr lang="en-US" sz="2400" dirty="0"/>
              <a:t>If one claims to be in love – then one will likely pursue the one of intent.</a:t>
            </a:r>
          </a:p>
          <a:p>
            <a:r>
              <a:rPr lang="en-US" sz="2400" dirty="0"/>
              <a:t>Let us look at the </a:t>
            </a:r>
            <a:r>
              <a:rPr lang="en-US" sz="2400" dirty="0" err="1"/>
              <a:t>ruach</a:t>
            </a:r>
            <a:r>
              <a:rPr lang="en-US" sz="2400" dirty="0"/>
              <a:t> Ephraim is pursuing – A </a:t>
            </a:r>
            <a:r>
              <a:rPr lang="en-US" sz="2400" dirty="0" err="1"/>
              <a:t>ruach</a:t>
            </a:r>
            <a:r>
              <a:rPr lang="en-US" sz="2400" dirty="0"/>
              <a:t> from the East. Guess where many enemies [Moab, Ammon, Edom] of Israel came from – of course the East.</a:t>
            </a:r>
            <a:endParaRPr lang="en-AU" sz="2400" dirty="0"/>
          </a:p>
          <a:p>
            <a:r>
              <a:rPr lang="en-AU" sz="2400" dirty="0"/>
              <a:t>To this day, the majority of Ephraim, are still feeding on strange spiritual food – they are not walking with YHVH, and receiving sustenance from the Ruach </a:t>
            </a:r>
            <a:r>
              <a:rPr lang="en-AU" sz="2400" dirty="0" err="1"/>
              <a:t>HaQodesh</a:t>
            </a:r>
            <a:r>
              <a:rPr lang="en-AU" sz="2400" dirty="0"/>
              <a:t> – they are unfaithful preferring wind/</a:t>
            </a:r>
            <a:r>
              <a:rPr lang="en-AU" sz="2400" dirty="0" err="1"/>
              <a:t>ruach</a:t>
            </a:r>
            <a:r>
              <a:rPr lang="en-AU" sz="2400" dirty="0"/>
              <a:t> from the East.</a:t>
            </a:r>
          </a:p>
          <a:p>
            <a:r>
              <a:rPr lang="en-AU" sz="2400" dirty="0"/>
              <a:t>Now for some Good News…</a:t>
            </a:r>
          </a:p>
          <a:p>
            <a:r>
              <a:rPr lang="en-AU" sz="2400" dirty="0"/>
              <a:t>Upon repentance we witness great blessings – </a:t>
            </a:r>
            <a:r>
              <a:rPr lang="en-AU" sz="2400" dirty="0">
                <a:solidFill>
                  <a:srgbClr val="FF0000"/>
                </a:solidFill>
              </a:rPr>
              <a:t>Hosea 14:1[2]-10 </a:t>
            </a:r>
            <a:r>
              <a:rPr lang="en-AU" sz="2400" dirty="0"/>
              <a:t>– However what I find very encouraging is Hosea </a:t>
            </a:r>
            <a:r>
              <a:rPr lang="en-AU" sz="2400" dirty="0">
                <a:solidFill>
                  <a:srgbClr val="FF0000"/>
                </a:solidFill>
              </a:rPr>
              <a:t>6:1-3. </a:t>
            </a:r>
            <a:r>
              <a:rPr lang="en-AU" sz="2400" dirty="0"/>
              <a:t>Firstly we have the account of 3 days – After 2 days [ a thousand years is a day to YHVH] He will revive us and on the 3</a:t>
            </a:r>
            <a:r>
              <a:rPr lang="en-AU" sz="2400" baseline="30000" dirty="0"/>
              <a:t>rd</a:t>
            </a:r>
            <a:r>
              <a:rPr lang="en-AU" sz="2400" dirty="0"/>
              <a:t> day He will raise us up… </a:t>
            </a:r>
          </a:p>
          <a:p>
            <a:r>
              <a:rPr lang="en-AU" sz="2400" dirty="0"/>
              <a:t>Love will always mean repentance for the likes of you and I – Sadly we commit  forms of adultery in our relationship with YHVH.  </a:t>
            </a:r>
          </a:p>
          <a:p>
            <a:endParaRPr lang="en-AU" sz="2400" dirty="0"/>
          </a:p>
        </p:txBody>
      </p:sp>
    </p:spTree>
    <p:extLst>
      <p:ext uri="{BB962C8B-B14F-4D97-AF65-F5344CB8AC3E}">
        <p14:creationId xmlns:p14="http://schemas.microsoft.com/office/powerpoint/2010/main" val="1513810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BC6A3-3560-BC38-ABC6-07A96DA02CA0}"/>
              </a:ext>
            </a:extLst>
          </p:cNvPr>
          <p:cNvSpPr>
            <a:spLocks noGrp="1"/>
          </p:cNvSpPr>
          <p:nvPr>
            <p:ph type="title"/>
          </p:nvPr>
        </p:nvSpPr>
        <p:spPr>
          <a:xfrm>
            <a:off x="838200" y="365125"/>
            <a:ext cx="10515600" cy="398355"/>
          </a:xfrm>
        </p:spPr>
        <p:txBody>
          <a:bodyPr>
            <a:normAutofit fontScale="90000"/>
          </a:bodyPr>
          <a:lstStyle/>
          <a:p>
            <a:r>
              <a:rPr lang="en-US" dirty="0">
                <a:solidFill>
                  <a:srgbClr val="00B0F0"/>
                </a:solidFill>
              </a:rPr>
              <a:t>To love or not to love…</a:t>
            </a:r>
            <a:endParaRPr lang="en-AU" dirty="0">
              <a:solidFill>
                <a:srgbClr val="00B0F0"/>
              </a:solidFill>
            </a:endParaRPr>
          </a:p>
        </p:txBody>
      </p:sp>
      <p:sp>
        <p:nvSpPr>
          <p:cNvPr id="3" name="Content Placeholder 2">
            <a:extLst>
              <a:ext uri="{FF2B5EF4-FFF2-40B4-BE49-F238E27FC236}">
                <a16:creationId xmlns:a16="http://schemas.microsoft.com/office/drawing/2014/main" id="{A24C7212-1860-9163-BA87-EBC95DEF6234}"/>
              </a:ext>
            </a:extLst>
          </p:cNvPr>
          <p:cNvSpPr>
            <a:spLocks noGrp="1"/>
          </p:cNvSpPr>
          <p:nvPr>
            <p:ph idx="1"/>
          </p:nvPr>
        </p:nvSpPr>
        <p:spPr>
          <a:xfrm>
            <a:off x="838200" y="985421"/>
            <a:ext cx="10515600" cy="5191542"/>
          </a:xfrm>
        </p:spPr>
        <p:txBody>
          <a:bodyPr>
            <a:normAutofit fontScale="85000" lnSpcReduction="20000"/>
          </a:bodyPr>
          <a:lstStyle/>
          <a:p>
            <a:r>
              <a:rPr lang="en-US" dirty="0" err="1"/>
              <a:t>Yeshua</a:t>
            </a:r>
            <a:r>
              <a:rPr lang="en-US" dirty="0"/>
              <a:t> is the ultimate example of One who loves: Let us remind ourselves of His love – along with our love and the challenges thereof.</a:t>
            </a:r>
          </a:p>
          <a:p>
            <a:r>
              <a:rPr lang="en-US" dirty="0">
                <a:solidFill>
                  <a:srgbClr val="FF0000"/>
                </a:solidFill>
              </a:rPr>
              <a:t>Ephesians 5:1-33</a:t>
            </a:r>
          </a:p>
          <a:p>
            <a:r>
              <a:rPr lang="en-US" dirty="0"/>
              <a:t>Questions – What wind/</a:t>
            </a:r>
            <a:r>
              <a:rPr lang="en-US" dirty="0" err="1"/>
              <a:t>ruach</a:t>
            </a:r>
            <a:r>
              <a:rPr lang="en-US" dirty="0"/>
              <a:t> are you chasing? Do you want to be </a:t>
            </a:r>
            <a:r>
              <a:rPr lang="en-US" dirty="0" err="1"/>
              <a:t>echad</a:t>
            </a:r>
            <a:r>
              <a:rPr lang="en-US" dirty="0"/>
              <a:t> with The Messiah </a:t>
            </a:r>
            <a:r>
              <a:rPr lang="en-US" dirty="0" err="1"/>
              <a:t>Yeshua</a:t>
            </a:r>
            <a:r>
              <a:rPr lang="en-US" dirty="0"/>
              <a:t>? Are you totally dedicated to hearing from the Ruach </a:t>
            </a:r>
            <a:r>
              <a:rPr lang="en-US" dirty="0" err="1"/>
              <a:t>HaQodesh</a:t>
            </a:r>
            <a:r>
              <a:rPr lang="en-US" dirty="0"/>
              <a:t>? Are you willing to give your life for the love of our </a:t>
            </a:r>
            <a:r>
              <a:rPr lang="en-US" dirty="0" err="1"/>
              <a:t>Saviour</a:t>
            </a:r>
            <a:r>
              <a:rPr lang="en-US" dirty="0"/>
              <a:t> </a:t>
            </a:r>
            <a:r>
              <a:rPr lang="en-US" dirty="0" err="1"/>
              <a:t>Yeshua</a:t>
            </a:r>
            <a:r>
              <a:rPr lang="en-US" dirty="0"/>
              <a:t> The Messiah? </a:t>
            </a:r>
          </a:p>
          <a:p>
            <a:r>
              <a:rPr lang="en-US" baseline="30000" dirty="0">
                <a:solidFill>
                  <a:srgbClr val="FFFF00"/>
                </a:solidFill>
              </a:rPr>
              <a:t>7 </a:t>
            </a:r>
            <a:r>
              <a:rPr lang="en-US" dirty="0">
                <a:solidFill>
                  <a:srgbClr val="FFFF00"/>
                </a:solidFill>
              </a:rPr>
              <a:t>And war broke out in heaven, Michael and his angels making war against the dragon. The dragon and his angels fought, </a:t>
            </a:r>
            <a:r>
              <a:rPr lang="en-US" baseline="30000" dirty="0">
                <a:solidFill>
                  <a:srgbClr val="FFFF00"/>
                </a:solidFill>
              </a:rPr>
              <a:t>8 </a:t>
            </a:r>
            <a:r>
              <a:rPr lang="en-US" dirty="0">
                <a:solidFill>
                  <a:srgbClr val="FFFF00"/>
                </a:solidFill>
              </a:rPr>
              <a:t>but they were not strong enough, and there was no longer any place for them in heaven. </a:t>
            </a:r>
            <a:r>
              <a:rPr lang="en-US" baseline="30000" dirty="0">
                <a:solidFill>
                  <a:srgbClr val="FFFF00"/>
                </a:solidFill>
              </a:rPr>
              <a:t>9 </a:t>
            </a:r>
            <a:r>
              <a:rPr lang="en-US" dirty="0">
                <a:solidFill>
                  <a:srgbClr val="FFFF00"/>
                </a:solidFill>
              </a:rPr>
              <a:t>And the great dragon was thrown down—the ancient serpent, called the devil and </a:t>
            </a:r>
            <a:r>
              <a:rPr lang="en-US" dirty="0" err="1">
                <a:solidFill>
                  <a:srgbClr val="FFFF00"/>
                </a:solidFill>
              </a:rPr>
              <a:t>satan</a:t>
            </a:r>
            <a:r>
              <a:rPr lang="en-US" dirty="0">
                <a:solidFill>
                  <a:srgbClr val="FFFF00"/>
                </a:solidFill>
              </a:rPr>
              <a:t>, who deceives the whole world. He was thrown down to the earth, and his angels were thrown down with him.  </a:t>
            </a:r>
            <a:r>
              <a:rPr lang="en-US" baseline="30000" dirty="0">
                <a:solidFill>
                  <a:srgbClr val="FFFF00"/>
                </a:solidFill>
              </a:rPr>
              <a:t>10 </a:t>
            </a:r>
            <a:r>
              <a:rPr lang="en-US" dirty="0">
                <a:solidFill>
                  <a:srgbClr val="FFFF00"/>
                </a:solidFill>
              </a:rPr>
              <a:t>Then I heard a loud voice in heaven saying, “Now have come the salvation and the power and the kingdom of our God and the authority of His Anointed One, for the accuser of our brothers and sisters—the one who accuses them before our God day and night—has been thrown out. </a:t>
            </a:r>
            <a:r>
              <a:rPr lang="en-US" baseline="30000" dirty="0">
                <a:solidFill>
                  <a:srgbClr val="FFFF00"/>
                </a:solidFill>
              </a:rPr>
              <a:t>11 </a:t>
            </a:r>
            <a:r>
              <a:rPr lang="en-US" dirty="0">
                <a:solidFill>
                  <a:srgbClr val="FFFF00"/>
                </a:solidFill>
              </a:rPr>
              <a:t>They overcame him by the blood of the Lamb and by the word of their testimony, and </a:t>
            </a:r>
            <a:r>
              <a:rPr lang="en-US" dirty="0">
                <a:solidFill>
                  <a:srgbClr val="FF0000"/>
                </a:solidFill>
              </a:rPr>
              <a:t>they did not love their lives even in the face of death. </a:t>
            </a:r>
            <a:r>
              <a:rPr lang="en-US" dirty="0"/>
              <a:t>Revelation 12:7-11</a:t>
            </a:r>
          </a:p>
          <a:p>
            <a:endParaRPr lang="en-AU" dirty="0"/>
          </a:p>
        </p:txBody>
      </p:sp>
    </p:spTree>
    <p:extLst>
      <p:ext uri="{BB962C8B-B14F-4D97-AF65-F5344CB8AC3E}">
        <p14:creationId xmlns:p14="http://schemas.microsoft.com/office/powerpoint/2010/main" val="2599174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8E360-8121-981E-F23B-6702CCD9EE54}"/>
              </a:ext>
            </a:extLst>
          </p:cNvPr>
          <p:cNvSpPr>
            <a:spLocks noGrp="1"/>
          </p:cNvSpPr>
          <p:nvPr>
            <p:ph type="title"/>
          </p:nvPr>
        </p:nvSpPr>
        <p:spPr>
          <a:xfrm>
            <a:off x="838200" y="365126"/>
            <a:ext cx="10515600" cy="407232"/>
          </a:xfrm>
        </p:spPr>
        <p:txBody>
          <a:bodyPr>
            <a:normAutofit fontScale="90000"/>
          </a:bodyPr>
          <a:lstStyle/>
          <a:p>
            <a:r>
              <a:rPr lang="en-US" dirty="0">
                <a:solidFill>
                  <a:srgbClr val="00B0F0"/>
                </a:solidFill>
              </a:rPr>
              <a:t>To love or not to love…</a:t>
            </a:r>
            <a:endParaRPr lang="en-AU" dirty="0">
              <a:solidFill>
                <a:srgbClr val="00B0F0"/>
              </a:solidFill>
            </a:endParaRPr>
          </a:p>
        </p:txBody>
      </p:sp>
      <p:sp>
        <p:nvSpPr>
          <p:cNvPr id="3" name="Content Placeholder 2">
            <a:extLst>
              <a:ext uri="{FF2B5EF4-FFF2-40B4-BE49-F238E27FC236}">
                <a16:creationId xmlns:a16="http://schemas.microsoft.com/office/drawing/2014/main" id="{2A0B6178-A31D-B04F-3A2F-FB82BAE149C6}"/>
              </a:ext>
            </a:extLst>
          </p:cNvPr>
          <p:cNvSpPr>
            <a:spLocks noGrp="1"/>
          </p:cNvSpPr>
          <p:nvPr>
            <p:ph idx="1"/>
          </p:nvPr>
        </p:nvSpPr>
        <p:spPr>
          <a:xfrm>
            <a:off x="838200" y="932155"/>
            <a:ext cx="10515600" cy="5244808"/>
          </a:xfrm>
        </p:spPr>
        <p:txBody>
          <a:bodyPr/>
          <a:lstStyle/>
          <a:p>
            <a:r>
              <a:rPr lang="en-US" sz="2400" dirty="0"/>
              <a:t>As we close, let us be further encouraged by some scriptures.</a:t>
            </a:r>
          </a:p>
          <a:p>
            <a:r>
              <a:rPr lang="en-US" sz="2400" baseline="30000" dirty="0">
                <a:solidFill>
                  <a:srgbClr val="FF0000"/>
                </a:solidFill>
              </a:rPr>
              <a:t>9 </a:t>
            </a:r>
            <a:r>
              <a:rPr lang="en-US" sz="2400" dirty="0">
                <a:solidFill>
                  <a:srgbClr val="FF0000"/>
                </a:solidFill>
              </a:rPr>
              <a:t>“Just as the Father has loved Me, I also have loved you. Abide in My love! </a:t>
            </a:r>
            <a:r>
              <a:rPr lang="en-US" sz="2400" baseline="30000" dirty="0">
                <a:solidFill>
                  <a:srgbClr val="FF0000"/>
                </a:solidFill>
              </a:rPr>
              <a:t>10 </a:t>
            </a:r>
            <a:r>
              <a:rPr lang="en-US" sz="2400" dirty="0">
                <a:solidFill>
                  <a:srgbClr val="FF0000"/>
                </a:solidFill>
              </a:rPr>
              <a:t>If you keep My commandments, you will abide in My love, just as I have kept My Father’s commandments and abide in His love. </a:t>
            </a:r>
            <a:r>
              <a:rPr lang="en-US" sz="2400" baseline="30000" dirty="0">
                <a:solidFill>
                  <a:srgbClr val="FF0000"/>
                </a:solidFill>
              </a:rPr>
              <a:t>11 </a:t>
            </a:r>
            <a:r>
              <a:rPr lang="en-US" sz="2400" dirty="0">
                <a:solidFill>
                  <a:srgbClr val="FF0000"/>
                </a:solidFill>
              </a:rPr>
              <a:t>These things I have spoken to you so that My joy may be in you, and your joy may be full. </a:t>
            </a:r>
            <a:r>
              <a:rPr lang="en-US" sz="2400" baseline="30000" dirty="0">
                <a:solidFill>
                  <a:srgbClr val="FF0000"/>
                </a:solidFill>
              </a:rPr>
              <a:t>12 </a:t>
            </a:r>
            <a:r>
              <a:rPr lang="en-US" sz="2400" dirty="0">
                <a:solidFill>
                  <a:srgbClr val="FF0000"/>
                </a:solidFill>
              </a:rPr>
              <a:t>“This is My commandment, that you love one another just as I have loved you. </a:t>
            </a:r>
            <a:r>
              <a:rPr lang="en-US" sz="2400" baseline="30000" dirty="0">
                <a:solidFill>
                  <a:srgbClr val="FF0000"/>
                </a:solidFill>
              </a:rPr>
              <a:t>13 </a:t>
            </a:r>
            <a:r>
              <a:rPr lang="en-US" sz="2400" dirty="0">
                <a:solidFill>
                  <a:srgbClr val="FF0000"/>
                </a:solidFill>
              </a:rPr>
              <a:t>No one has greater love than this: that he lay down his life for his friends. </a:t>
            </a:r>
            <a:r>
              <a:rPr lang="en-US" sz="2400" baseline="30000" dirty="0">
                <a:solidFill>
                  <a:srgbClr val="FF0000"/>
                </a:solidFill>
              </a:rPr>
              <a:t>14 </a:t>
            </a:r>
            <a:r>
              <a:rPr lang="en-US" sz="2400" dirty="0">
                <a:solidFill>
                  <a:srgbClr val="FF0000"/>
                </a:solidFill>
              </a:rPr>
              <a:t>You are My friends if you do what I command you. </a:t>
            </a:r>
            <a:r>
              <a:rPr lang="en-US" sz="2400" dirty="0"/>
              <a:t>John 15:9-14</a:t>
            </a:r>
          </a:p>
          <a:p>
            <a:r>
              <a:rPr lang="en-US" dirty="0"/>
              <a:t>So the question is: To love or not to love – I suggest both: Love YHVH and not the World…</a:t>
            </a:r>
          </a:p>
          <a:p>
            <a:r>
              <a:rPr lang="en-US" dirty="0"/>
              <a:t>There is no God like our God…</a:t>
            </a:r>
          </a:p>
          <a:p>
            <a:endParaRPr lang="en-AU" dirty="0"/>
          </a:p>
        </p:txBody>
      </p:sp>
    </p:spTree>
    <p:extLst>
      <p:ext uri="{BB962C8B-B14F-4D97-AF65-F5344CB8AC3E}">
        <p14:creationId xmlns:p14="http://schemas.microsoft.com/office/powerpoint/2010/main" val="307817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614</TotalTime>
  <Words>1204</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To love or not to love…</vt:lpstr>
      <vt:lpstr>To love or not to love…</vt:lpstr>
      <vt:lpstr>To love or not to love…</vt:lpstr>
      <vt:lpstr>To love or not to love…</vt:lpstr>
      <vt:lpstr>To love or not to love…</vt:lpstr>
      <vt:lpstr>To love or not to love…</vt:lpstr>
      <vt:lpstr>To love or not to love…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love or not to love…</dc:title>
  <dc:creator>Philip Hammond</dc:creator>
  <cp:lastModifiedBy>Michael Silver</cp:lastModifiedBy>
  <cp:revision>8</cp:revision>
  <dcterms:created xsi:type="dcterms:W3CDTF">2022-11-28T02:58:28Z</dcterms:created>
  <dcterms:modified xsi:type="dcterms:W3CDTF">2022-12-22T22:34:30Z</dcterms:modified>
</cp:coreProperties>
</file>