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A9AB54-CF88-470E-83E8-23FD91679911}" type="datetimeFigureOut">
              <a:rPr lang="en-AU" smtClean="0"/>
              <a:t>14/01/2023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DB57FF0-B111-40CB-83BD-26D6D5EECDB8}" type="slidenum">
              <a:rPr lang="en-AU" smtClean="0"/>
              <a:t>‹#›</a:t>
            </a:fld>
            <a:endParaRPr lang="en-AU" dirty="0"/>
          </a:p>
        </p:txBody>
      </p:sp>
    </p:spTree>
    <p:extLst>
      <p:ext uri="{BB962C8B-B14F-4D97-AF65-F5344CB8AC3E}">
        <p14:creationId xmlns:p14="http://schemas.microsoft.com/office/powerpoint/2010/main" val="2091644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A9AB54-CF88-470E-83E8-23FD91679911}" type="datetimeFigureOut">
              <a:rPr lang="en-AU" smtClean="0"/>
              <a:t>14/01/2023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DB57FF0-B111-40CB-83BD-26D6D5EECDB8}" type="slidenum">
              <a:rPr lang="en-AU" smtClean="0"/>
              <a:t>‹#›</a:t>
            </a:fld>
            <a:endParaRPr lang="en-AU" dirty="0"/>
          </a:p>
        </p:txBody>
      </p:sp>
    </p:spTree>
    <p:extLst>
      <p:ext uri="{BB962C8B-B14F-4D97-AF65-F5344CB8AC3E}">
        <p14:creationId xmlns:p14="http://schemas.microsoft.com/office/powerpoint/2010/main" val="63140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A9AB54-CF88-470E-83E8-23FD91679911}" type="datetimeFigureOut">
              <a:rPr lang="en-AU" smtClean="0"/>
              <a:t>14/01/2023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DB57FF0-B111-40CB-83BD-26D6D5EECDB8}" type="slidenum">
              <a:rPr lang="en-AU" smtClean="0"/>
              <a:t>‹#›</a:t>
            </a:fld>
            <a:endParaRPr lang="en-AU" dirty="0"/>
          </a:p>
        </p:txBody>
      </p:sp>
    </p:spTree>
    <p:extLst>
      <p:ext uri="{BB962C8B-B14F-4D97-AF65-F5344CB8AC3E}">
        <p14:creationId xmlns:p14="http://schemas.microsoft.com/office/powerpoint/2010/main" val="260545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A9AB54-CF88-470E-83E8-23FD91679911}" type="datetimeFigureOut">
              <a:rPr lang="en-AU" smtClean="0"/>
              <a:t>14/01/2023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DB57FF0-B111-40CB-83BD-26D6D5EECDB8}" type="slidenum">
              <a:rPr lang="en-AU" smtClean="0"/>
              <a:t>‹#›</a:t>
            </a:fld>
            <a:endParaRPr lang="en-AU" dirty="0"/>
          </a:p>
        </p:txBody>
      </p:sp>
    </p:spTree>
    <p:extLst>
      <p:ext uri="{BB962C8B-B14F-4D97-AF65-F5344CB8AC3E}">
        <p14:creationId xmlns:p14="http://schemas.microsoft.com/office/powerpoint/2010/main" val="426465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A9AB54-CF88-470E-83E8-23FD91679911}" type="datetimeFigureOut">
              <a:rPr lang="en-AU" smtClean="0"/>
              <a:t>14/01/2023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DB57FF0-B111-40CB-83BD-26D6D5EECDB8}" type="slidenum">
              <a:rPr lang="en-AU" smtClean="0"/>
              <a:t>‹#›</a:t>
            </a:fld>
            <a:endParaRPr lang="en-AU" dirty="0"/>
          </a:p>
        </p:txBody>
      </p:sp>
    </p:spTree>
    <p:extLst>
      <p:ext uri="{BB962C8B-B14F-4D97-AF65-F5344CB8AC3E}">
        <p14:creationId xmlns:p14="http://schemas.microsoft.com/office/powerpoint/2010/main" val="4245746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A9AB54-CF88-470E-83E8-23FD91679911}" type="datetimeFigureOut">
              <a:rPr lang="en-AU" smtClean="0"/>
              <a:t>14/01/2023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DB57FF0-B111-40CB-83BD-26D6D5EECDB8}" type="slidenum">
              <a:rPr lang="en-AU" smtClean="0"/>
              <a:t>‹#›</a:t>
            </a:fld>
            <a:endParaRPr lang="en-AU" dirty="0"/>
          </a:p>
        </p:txBody>
      </p:sp>
    </p:spTree>
    <p:extLst>
      <p:ext uri="{BB962C8B-B14F-4D97-AF65-F5344CB8AC3E}">
        <p14:creationId xmlns:p14="http://schemas.microsoft.com/office/powerpoint/2010/main" val="2447983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A9AB54-CF88-470E-83E8-23FD91679911}" type="datetimeFigureOut">
              <a:rPr lang="en-AU" smtClean="0"/>
              <a:t>14/01/2023</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DDB57FF0-B111-40CB-83BD-26D6D5EECDB8}" type="slidenum">
              <a:rPr lang="en-AU" smtClean="0"/>
              <a:t>‹#›</a:t>
            </a:fld>
            <a:endParaRPr lang="en-AU" dirty="0"/>
          </a:p>
        </p:txBody>
      </p:sp>
    </p:spTree>
    <p:extLst>
      <p:ext uri="{BB962C8B-B14F-4D97-AF65-F5344CB8AC3E}">
        <p14:creationId xmlns:p14="http://schemas.microsoft.com/office/powerpoint/2010/main" val="132676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A9AB54-CF88-470E-83E8-23FD91679911}" type="datetimeFigureOut">
              <a:rPr lang="en-AU" smtClean="0"/>
              <a:t>14/01/2023</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DDB57FF0-B111-40CB-83BD-26D6D5EECDB8}" type="slidenum">
              <a:rPr lang="en-AU" smtClean="0"/>
              <a:t>‹#›</a:t>
            </a:fld>
            <a:endParaRPr lang="en-AU" dirty="0"/>
          </a:p>
        </p:txBody>
      </p:sp>
    </p:spTree>
    <p:extLst>
      <p:ext uri="{BB962C8B-B14F-4D97-AF65-F5344CB8AC3E}">
        <p14:creationId xmlns:p14="http://schemas.microsoft.com/office/powerpoint/2010/main" val="49319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A9AB54-CF88-470E-83E8-23FD91679911}" type="datetimeFigureOut">
              <a:rPr lang="en-AU" smtClean="0"/>
              <a:t>14/01/2023</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DDB57FF0-B111-40CB-83BD-26D6D5EECDB8}" type="slidenum">
              <a:rPr lang="en-AU" smtClean="0"/>
              <a:t>‹#›</a:t>
            </a:fld>
            <a:endParaRPr lang="en-AU" dirty="0"/>
          </a:p>
        </p:txBody>
      </p:sp>
    </p:spTree>
    <p:extLst>
      <p:ext uri="{BB962C8B-B14F-4D97-AF65-F5344CB8AC3E}">
        <p14:creationId xmlns:p14="http://schemas.microsoft.com/office/powerpoint/2010/main" val="1539390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A9AB54-CF88-470E-83E8-23FD91679911}" type="datetimeFigureOut">
              <a:rPr lang="en-AU" smtClean="0"/>
              <a:t>14/01/2023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DB57FF0-B111-40CB-83BD-26D6D5EECDB8}" type="slidenum">
              <a:rPr lang="en-AU" smtClean="0"/>
              <a:t>‹#›</a:t>
            </a:fld>
            <a:endParaRPr lang="en-AU" dirty="0"/>
          </a:p>
        </p:txBody>
      </p:sp>
    </p:spTree>
    <p:extLst>
      <p:ext uri="{BB962C8B-B14F-4D97-AF65-F5344CB8AC3E}">
        <p14:creationId xmlns:p14="http://schemas.microsoft.com/office/powerpoint/2010/main" val="4114529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A9AB54-CF88-470E-83E8-23FD91679911}" type="datetimeFigureOut">
              <a:rPr lang="en-AU" smtClean="0"/>
              <a:t>14/01/2023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DB57FF0-B111-40CB-83BD-26D6D5EECDB8}" type="slidenum">
              <a:rPr lang="en-AU" smtClean="0"/>
              <a:t>‹#›</a:t>
            </a:fld>
            <a:endParaRPr lang="en-AU" dirty="0"/>
          </a:p>
        </p:txBody>
      </p:sp>
    </p:spTree>
    <p:extLst>
      <p:ext uri="{BB962C8B-B14F-4D97-AF65-F5344CB8AC3E}">
        <p14:creationId xmlns:p14="http://schemas.microsoft.com/office/powerpoint/2010/main" val="357029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9AB54-CF88-470E-83E8-23FD91679911}" type="datetimeFigureOut">
              <a:rPr lang="en-AU" smtClean="0"/>
              <a:t>14/01/2023</a:t>
            </a:fld>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B57FF0-B111-40CB-83BD-26D6D5EECDB8}" type="slidenum">
              <a:rPr lang="en-AU" smtClean="0"/>
              <a:t>‹#›</a:t>
            </a:fld>
            <a:endParaRPr lang="en-AU" dirty="0"/>
          </a:p>
        </p:txBody>
      </p:sp>
    </p:spTree>
    <p:extLst>
      <p:ext uri="{BB962C8B-B14F-4D97-AF65-F5344CB8AC3E}">
        <p14:creationId xmlns:p14="http://schemas.microsoft.com/office/powerpoint/2010/main" val="40265334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nliveningedge.org/columns/meeting-life-where-it-is/"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755765-1533-836C-C9E4-75F17BB28DD7}"/>
              </a:ext>
            </a:extLst>
          </p:cNvPr>
          <p:cNvSpPr>
            <a:spLocks noGrp="1"/>
          </p:cNvSpPr>
          <p:nvPr>
            <p:ph type="title"/>
          </p:nvPr>
        </p:nvSpPr>
        <p:spPr>
          <a:xfrm>
            <a:off x="838200" y="365125"/>
            <a:ext cx="10515600" cy="389477"/>
          </a:xfrm>
        </p:spPr>
        <p:txBody>
          <a:bodyPr>
            <a:normAutofit fontScale="90000"/>
          </a:bodyPr>
          <a:lstStyle/>
          <a:p>
            <a:r>
              <a:rPr lang="en-US" dirty="0">
                <a:solidFill>
                  <a:srgbClr val="FFFF00"/>
                </a:solidFill>
              </a:rPr>
              <a:t>Well above my pay grade…</a:t>
            </a:r>
            <a:endParaRPr lang="en-AU" dirty="0">
              <a:solidFill>
                <a:srgbClr val="FFFF00"/>
              </a:solidFill>
            </a:endParaRPr>
          </a:p>
        </p:txBody>
      </p:sp>
      <p:sp>
        <p:nvSpPr>
          <p:cNvPr id="5" name="Content Placeholder 4">
            <a:extLst>
              <a:ext uri="{FF2B5EF4-FFF2-40B4-BE49-F238E27FC236}">
                <a16:creationId xmlns:a16="http://schemas.microsoft.com/office/drawing/2014/main" id="{713ED2C7-31C9-E5DD-E60D-E644F462CB92}"/>
              </a:ext>
            </a:extLst>
          </p:cNvPr>
          <p:cNvSpPr>
            <a:spLocks noGrp="1"/>
          </p:cNvSpPr>
          <p:nvPr>
            <p:ph idx="1"/>
          </p:nvPr>
        </p:nvSpPr>
        <p:spPr>
          <a:xfrm>
            <a:off x="838200" y="1003177"/>
            <a:ext cx="10515600" cy="5173786"/>
          </a:xfrm>
        </p:spPr>
        <p:txBody>
          <a:bodyPr>
            <a:normAutofit fontScale="92500"/>
          </a:bodyPr>
          <a:lstStyle/>
          <a:p>
            <a:r>
              <a:rPr lang="en-US" dirty="0"/>
              <a:t>What a time we live in – Crime at all levels, evil, iniquity, lies, propaganda, control, uncertainty, confusion, murder, thieving, selfishness, hate, drugs, darkness, abuse, the list goes on. </a:t>
            </a:r>
          </a:p>
          <a:p>
            <a:endParaRPr lang="en-US" dirty="0"/>
          </a:p>
          <a:p>
            <a:endParaRPr lang="en-US" dirty="0"/>
          </a:p>
          <a:p>
            <a:endParaRPr lang="en-US" dirty="0"/>
          </a:p>
          <a:p>
            <a:endParaRPr lang="en-US" dirty="0"/>
          </a:p>
          <a:p>
            <a:endParaRPr lang="en-US" dirty="0"/>
          </a:p>
          <a:p>
            <a:endParaRPr lang="en-US" dirty="0"/>
          </a:p>
          <a:p>
            <a:endParaRPr lang="en-US" dirty="0"/>
          </a:p>
          <a:p>
            <a:r>
              <a:rPr lang="en-US" dirty="0"/>
              <a:t>We have many questions regarding the future – do we even have a future?</a:t>
            </a:r>
          </a:p>
          <a:p>
            <a:endParaRPr lang="en-US" dirty="0"/>
          </a:p>
          <a:p>
            <a:endParaRPr lang="en-US" dirty="0"/>
          </a:p>
          <a:p>
            <a:endParaRPr lang="en-AU" dirty="0"/>
          </a:p>
        </p:txBody>
      </p:sp>
      <p:pic>
        <p:nvPicPr>
          <p:cNvPr id="3" name="Picture 2">
            <a:extLst>
              <a:ext uri="{FF2B5EF4-FFF2-40B4-BE49-F238E27FC236}">
                <a16:creationId xmlns:a16="http://schemas.microsoft.com/office/drawing/2014/main" id="{9B308BD6-8237-AD23-6DAC-16498CC139A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481263" y="2234004"/>
            <a:ext cx="5428742" cy="3021577"/>
          </a:xfrm>
          <a:prstGeom prst="rect">
            <a:avLst/>
          </a:prstGeom>
        </p:spPr>
      </p:pic>
    </p:spTree>
    <p:extLst>
      <p:ext uri="{BB962C8B-B14F-4D97-AF65-F5344CB8AC3E}">
        <p14:creationId xmlns:p14="http://schemas.microsoft.com/office/powerpoint/2010/main" val="288669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11D17-929D-2A16-66DF-567C4E3CCD97}"/>
              </a:ext>
            </a:extLst>
          </p:cNvPr>
          <p:cNvSpPr>
            <a:spLocks noGrp="1"/>
          </p:cNvSpPr>
          <p:nvPr>
            <p:ph type="title"/>
          </p:nvPr>
        </p:nvSpPr>
        <p:spPr>
          <a:xfrm>
            <a:off x="838200" y="338493"/>
            <a:ext cx="10515600" cy="407232"/>
          </a:xfrm>
        </p:spPr>
        <p:txBody>
          <a:bodyPr>
            <a:normAutofit fontScale="90000"/>
          </a:bodyPr>
          <a:lstStyle/>
          <a:p>
            <a:r>
              <a:rPr lang="en-US" dirty="0">
                <a:solidFill>
                  <a:srgbClr val="FFFF00"/>
                </a:solidFill>
              </a:rPr>
              <a:t>Way above my pay grade…</a:t>
            </a:r>
            <a:endParaRPr lang="en-AU" dirty="0">
              <a:solidFill>
                <a:srgbClr val="FFFF00"/>
              </a:solidFill>
            </a:endParaRPr>
          </a:p>
        </p:txBody>
      </p:sp>
      <p:sp>
        <p:nvSpPr>
          <p:cNvPr id="3" name="Content Placeholder 2">
            <a:extLst>
              <a:ext uri="{FF2B5EF4-FFF2-40B4-BE49-F238E27FC236}">
                <a16:creationId xmlns:a16="http://schemas.microsoft.com/office/drawing/2014/main" id="{9BB89988-B410-C6A1-781A-63FF166FE667}"/>
              </a:ext>
            </a:extLst>
          </p:cNvPr>
          <p:cNvSpPr>
            <a:spLocks noGrp="1"/>
          </p:cNvSpPr>
          <p:nvPr>
            <p:ph idx="1"/>
          </p:nvPr>
        </p:nvSpPr>
        <p:spPr>
          <a:xfrm>
            <a:off x="838200" y="949911"/>
            <a:ext cx="10515600" cy="5227052"/>
          </a:xfrm>
        </p:spPr>
        <p:txBody>
          <a:bodyPr/>
          <a:lstStyle/>
          <a:p>
            <a:r>
              <a:rPr lang="en-US" dirty="0"/>
              <a:t>Rome and Mystery Babylon are ruling the roast at present. People are confused, and running to and </a:t>
            </a:r>
            <a:r>
              <a:rPr lang="en-US" dirty="0" err="1"/>
              <a:t>fro</a:t>
            </a:r>
            <a:r>
              <a:rPr lang="en-US" dirty="0"/>
              <a:t>, looking for answers and information. </a:t>
            </a:r>
          </a:p>
          <a:p>
            <a:r>
              <a:rPr lang="en-US" dirty="0"/>
              <a:t>What is happening is way above my pay grade – I now know what it is like to be a Dinosaur. The system of Rome has such a grip on our everyday lives. It destroys the model YHVH has for His people.</a:t>
            </a:r>
          </a:p>
          <a:p>
            <a:r>
              <a:rPr lang="en-US" dirty="0"/>
              <a:t>Keep in mind the Master’s answer to Thomas:</a:t>
            </a:r>
            <a:r>
              <a:rPr lang="en-US" dirty="0">
                <a:solidFill>
                  <a:srgbClr val="00B0F0"/>
                </a:solidFill>
              </a:rPr>
              <a:t> I am the way, the truth, and the life. NO ONE comes to the Father except through Me. </a:t>
            </a:r>
          </a:p>
          <a:p>
            <a:r>
              <a:rPr lang="en-US" dirty="0"/>
              <a:t>Things may be above my pay grade – even your pay grade, but nothing is above our Father.</a:t>
            </a:r>
          </a:p>
          <a:p>
            <a:r>
              <a:rPr lang="en-US" dirty="0"/>
              <a:t>Because there is no God…</a:t>
            </a:r>
            <a:endParaRPr lang="en-AU" dirty="0"/>
          </a:p>
        </p:txBody>
      </p:sp>
    </p:spTree>
    <p:extLst>
      <p:ext uri="{BB962C8B-B14F-4D97-AF65-F5344CB8AC3E}">
        <p14:creationId xmlns:p14="http://schemas.microsoft.com/office/powerpoint/2010/main" val="287323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8183B-99E8-6ABD-1773-315835BF7D21}"/>
              </a:ext>
            </a:extLst>
          </p:cNvPr>
          <p:cNvSpPr>
            <a:spLocks noGrp="1"/>
          </p:cNvSpPr>
          <p:nvPr>
            <p:ph type="title"/>
          </p:nvPr>
        </p:nvSpPr>
        <p:spPr>
          <a:xfrm>
            <a:off x="838200" y="365126"/>
            <a:ext cx="10515600" cy="407232"/>
          </a:xfrm>
        </p:spPr>
        <p:txBody>
          <a:bodyPr>
            <a:normAutofit fontScale="90000"/>
          </a:bodyPr>
          <a:lstStyle/>
          <a:p>
            <a:r>
              <a:rPr lang="en-US" dirty="0">
                <a:solidFill>
                  <a:srgbClr val="FFFF00"/>
                </a:solidFill>
              </a:rPr>
              <a:t>Well above my pay grade…</a:t>
            </a:r>
            <a:endParaRPr lang="en-AU" dirty="0">
              <a:solidFill>
                <a:srgbClr val="FFFF00"/>
              </a:solidFill>
            </a:endParaRPr>
          </a:p>
        </p:txBody>
      </p:sp>
      <p:sp>
        <p:nvSpPr>
          <p:cNvPr id="3" name="Content Placeholder 2">
            <a:extLst>
              <a:ext uri="{FF2B5EF4-FFF2-40B4-BE49-F238E27FC236}">
                <a16:creationId xmlns:a16="http://schemas.microsoft.com/office/drawing/2014/main" id="{EA275CCF-40A9-510E-74E4-5DB7BA72D90A}"/>
              </a:ext>
            </a:extLst>
          </p:cNvPr>
          <p:cNvSpPr>
            <a:spLocks noGrp="1"/>
          </p:cNvSpPr>
          <p:nvPr>
            <p:ph idx="1"/>
          </p:nvPr>
        </p:nvSpPr>
        <p:spPr>
          <a:xfrm>
            <a:off x="838200" y="958788"/>
            <a:ext cx="10515600" cy="5218175"/>
          </a:xfrm>
        </p:spPr>
        <p:txBody>
          <a:bodyPr>
            <a:normAutofit/>
          </a:bodyPr>
          <a:lstStyle/>
          <a:p>
            <a:r>
              <a:rPr lang="en-US" sz="2400" dirty="0"/>
              <a:t>The world is so different to the one I experienced as a child, teenager &amp; beyond…</a:t>
            </a:r>
          </a:p>
          <a:p>
            <a:r>
              <a:rPr lang="en-US" sz="2400" dirty="0"/>
              <a:t>Looking back - change really took a leap when language was redefined… Sick was no longer sick it was now sic and meant marvelous. Gay was no longer an emotion, but a life style. What was once good was now fast becoming labelled as evil.</a:t>
            </a:r>
          </a:p>
          <a:p>
            <a:r>
              <a:rPr lang="en-US" sz="2400" dirty="0"/>
              <a:t>I find myself not being able to keep up to the pace now being set. I am finding it more difficult to process the information HWY. What took me years to learn, now takes people weeks, or months. So much information at peoples finger tips. Want an answer push a button.</a:t>
            </a:r>
          </a:p>
          <a:p>
            <a:r>
              <a:rPr lang="en-US" sz="2400" dirty="0"/>
              <a:t>Sadly most of this change is ungodly, and far from the model our Father has for His people. Fortunately YHVH doesn’t change, and His ways will stand, and His children will be blessed and rescued from this fallen world.</a:t>
            </a:r>
          </a:p>
          <a:p>
            <a:r>
              <a:rPr lang="en-US" sz="2400" dirty="0"/>
              <a:t>It was pondering these thoughts, emotions and experiences that I found myself reading Zechariah:</a:t>
            </a:r>
            <a:endParaRPr lang="en-AU" sz="2400" dirty="0"/>
          </a:p>
        </p:txBody>
      </p:sp>
    </p:spTree>
    <p:extLst>
      <p:ext uri="{BB962C8B-B14F-4D97-AF65-F5344CB8AC3E}">
        <p14:creationId xmlns:p14="http://schemas.microsoft.com/office/powerpoint/2010/main" val="299264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9542C-7CA3-D4CD-9F48-17332F4EF465}"/>
              </a:ext>
            </a:extLst>
          </p:cNvPr>
          <p:cNvSpPr>
            <a:spLocks noGrp="1"/>
          </p:cNvSpPr>
          <p:nvPr>
            <p:ph type="title"/>
          </p:nvPr>
        </p:nvSpPr>
        <p:spPr>
          <a:xfrm>
            <a:off x="838200" y="365125"/>
            <a:ext cx="10515600" cy="380599"/>
          </a:xfrm>
        </p:spPr>
        <p:txBody>
          <a:bodyPr>
            <a:normAutofit fontScale="90000"/>
          </a:bodyPr>
          <a:lstStyle/>
          <a:p>
            <a:r>
              <a:rPr lang="en-US" dirty="0">
                <a:solidFill>
                  <a:srgbClr val="FFFF00"/>
                </a:solidFill>
              </a:rPr>
              <a:t>Way above my pay grade…</a:t>
            </a:r>
            <a:endParaRPr lang="en-AU" dirty="0">
              <a:solidFill>
                <a:srgbClr val="FFFF00"/>
              </a:solidFill>
            </a:endParaRPr>
          </a:p>
        </p:txBody>
      </p:sp>
      <p:sp>
        <p:nvSpPr>
          <p:cNvPr id="3" name="Content Placeholder 2">
            <a:extLst>
              <a:ext uri="{FF2B5EF4-FFF2-40B4-BE49-F238E27FC236}">
                <a16:creationId xmlns:a16="http://schemas.microsoft.com/office/drawing/2014/main" id="{6EDFED62-6094-F334-A28F-537F9A659A25}"/>
              </a:ext>
            </a:extLst>
          </p:cNvPr>
          <p:cNvSpPr>
            <a:spLocks noGrp="1"/>
          </p:cNvSpPr>
          <p:nvPr>
            <p:ph idx="1"/>
          </p:nvPr>
        </p:nvSpPr>
        <p:spPr>
          <a:xfrm>
            <a:off x="838200" y="958788"/>
            <a:ext cx="10515600" cy="5218175"/>
          </a:xfrm>
        </p:spPr>
        <p:txBody>
          <a:bodyPr/>
          <a:lstStyle/>
          <a:p>
            <a:r>
              <a:rPr lang="en-US" sz="2400" baseline="30000" dirty="0">
                <a:solidFill>
                  <a:srgbClr val="00B0F0"/>
                </a:solidFill>
              </a:rPr>
              <a:t>18 </a:t>
            </a:r>
            <a:r>
              <a:rPr lang="en-US" sz="2400" dirty="0">
                <a:solidFill>
                  <a:srgbClr val="00B0F0"/>
                </a:solidFill>
              </a:rPr>
              <a:t>Then I raised my eyes and looked, and there </a:t>
            </a:r>
            <a:r>
              <a:rPr lang="en-US" sz="2400" i="1" dirty="0">
                <a:solidFill>
                  <a:srgbClr val="00B0F0"/>
                </a:solidFill>
              </a:rPr>
              <a:t>were</a:t>
            </a:r>
            <a:r>
              <a:rPr lang="en-US" sz="2400" dirty="0">
                <a:solidFill>
                  <a:srgbClr val="00B0F0"/>
                </a:solidFill>
              </a:rPr>
              <a:t> four horns. </a:t>
            </a:r>
            <a:r>
              <a:rPr lang="en-US" sz="2400" baseline="30000" dirty="0">
                <a:solidFill>
                  <a:srgbClr val="00B0F0"/>
                </a:solidFill>
              </a:rPr>
              <a:t>19 </a:t>
            </a:r>
            <a:r>
              <a:rPr lang="en-US" sz="2400" dirty="0">
                <a:solidFill>
                  <a:srgbClr val="00B0F0"/>
                </a:solidFill>
              </a:rPr>
              <a:t>And I said to the angel who talked with me, “What </a:t>
            </a:r>
            <a:r>
              <a:rPr lang="en-US" sz="2400" i="1" dirty="0">
                <a:solidFill>
                  <a:srgbClr val="00B0F0"/>
                </a:solidFill>
              </a:rPr>
              <a:t>are</a:t>
            </a:r>
            <a:r>
              <a:rPr lang="en-US" sz="2400" dirty="0">
                <a:solidFill>
                  <a:srgbClr val="00B0F0"/>
                </a:solidFill>
              </a:rPr>
              <a:t> these?” So he answered me, “These </a:t>
            </a:r>
            <a:r>
              <a:rPr lang="en-US" sz="2400" i="1" dirty="0">
                <a:solidFill>
                  <a:srgbClr val="00B0F0"/>
                </a:solidFill>
              </a:rPr>
              <a:t>are</a:t>
            </a:r>
            <a:r>
              <a:rPr lang="en-US" sz="2400" dirty="0">
                <a:solidFill>
                  <a:srgbClr val="00B0F0"/>
                </a:solidFill>
              </a:rPr>
              <a:t> the horns that have scattered Judah, Israel, and Jerusalem.”</a:t>
            </a:r>
            <a:r>
              <a:rPr lang="en-US" sz="2400" baseline="30000" dirty="0">
                <a:solidFill>
                  <a:srgbClr val="00B0F0"/>
                </a:solidFill>
              </a:rPr>
              <a:t>20 </a:t>
            </a:r>
            <a:r>
              <a:rPr lang="en-US" sz="2400" dirty="0">
                <a:solidFill>
                  <a:srgbClr val="00B0F0"/>
                </a:solidFill>
              </a:rPr>
              <a:t>Then the </a:t>
            </a:r>
            <a:r>
              <a:rPr lang="en-US" sz="2400" cap="small" dirty="0">
                <a:solidFill>
                  <a:srgbClr val="00B0F0"/>
                </a:solidFill>
                <a:effectLst/>
              </a:rPr>
              <a:t>Lord</a:t>
            </a:r>
            <a:r>
              <a:rPr lang="en-US" sz="2400" dirty="0">
                <a:solidFill>
                  <a:srgbClr val="00B0F0"/>
                </a:solidFill>
              </a:rPr>
              <a:t> showed me four craftsmen. </a:t>
            </a:r>
            <a:r>
              <a:rPr lang="en-US" sz="2400" baseline="30000" dirty="0">
                <a:solidFill>
                  <a:srgbClr val="00B0F0"/>
                </a:solidFill>
              </a:rPr>
              <a:t>21 </a:t>
            </a:r>
            <a:r>
              <a:rPr lang="en-US" sz="2400" dirty="0">
                <a:solidFill>
                  <a:srgbClr val="00B0F0"/>
                </a:solidFill>
              </a:rPr>
              <a:t>And I said, “What are these coming to do?” So he said, “These </a:t>
            </a:r>
            <a:r>
              <a:rPr lang="en-US" sz="2400" i="1" dirty="0">
                <a:solidFill>
                  <a:srgbClr val="00B0F0"/>
                </a:solidFill>
              </a:rPr>
              <a:t>are</a:t>
            </a:r>
            <a:r>
              <a:rPr lang="en-US" sz="2400" dirty="0">
                <a:solidFill>
                  <a:srgbClr val="00B0F0"/>
                </a:solidFill>
              </a:rPr>
              <a:t> the horns that scattered Judah, so that no one could lift up his head; but the craftsmen are coming to terrify them, to cast out the horns of the nations that lifted up </a:t>
            </a:r>
            <a:r>
              <a:rPr lang="en-US" sz="2400" i="1" dirty="0">
                <a:solidFill>
                  <a:srgbClr val="00B0F0"/>
                </a:solidFill>
              </a:rPr>
              <a:t>their</a:t>
            </a:r>
            <a:r>
              <a:rPr lang="en-US" sz="2400" dirty="0">
                <a:solidFill>
                  <a:srgbClr val="00B0F0"/>
                </a:solidFill>
              </a:rPr>
              <a:t> horn against the land of Judah to scatter it.”  </a:t>
            </a:r>
            <a:r>
              <a:rPr lang="en-US" sz="2400" dirty="0"/>
              <a:t>Zechariah 1:18-21 or 2:1-4 </a:t>
            </a:r>
          </a:p>
          <a:p>
            <a:r>
              <a:rPr lang="en-US" sz="2400" dirty="0"/>
              <a:t>Horns – used to gore, kill and maim. Some Jewish commentary attributes the four horns  to Babylonia, Persia, Media and Greece. Others to Babylonia only. Some even suggest that the scattering is talking about a future war of Gog and Magog, whose army will consist of the above 4 nations.</a:t>
            </a:r>
          </a:p>
          <a:p>
            <a:r>
              <a:rPr lang="en-US" sz="2400" dirty="0"/>
              <a:t>None the less it is the craftsman that holds my interest. The question is asked – what have they come to do?</a:t>
            </a:r>
          </a:p>
          <a:p>
            <a:endParaRPr lang="en-AU" dirty="0"/>
          </a:p>
        </p:txBody>
      </p:sp>
    </p:spTree>
    <p:extLst>
      <p:ext uri="{BB962C8B-B14F-4D97-AF65-F5344CB8AC3E}">
        <p14:creationId xmlns:p14="http://schemas.microsoft.com/office/powerpoint/2010/main" val="426867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2E67E-80B5-24A2-B192-E95E5ABC9EFD}"/>
              </a:ext>
            </a:extLst>
          </p:cNvPr>
          <p:cNvSpPr>
            <a:spLocks noGrp="1"/>
          </p:cNvSpPr>
          <p:nvPr>
            <p:ph type="title"/>
          </p:nvPr>
        </p:nvSpPr>
        <p:spPr>
          <a:xfrm>
            <a:off x="838200" y="365125"/>
            <a:ext cx="10515600" cy="389477"/>
          </a:xfrm>
        </p:spPr>
        <p:txBody>
          <a:bodyPr>
            <a:normAutofit fontScale="90000"/>
          </a:bodyPr>
          <a:lstStyle/>
          <a:p>
            <a:r>
              <a:rPr lang="en-US" dirty="0">
                <a:solidFill>
                  <a:srgbClr val="FFFF00"/>
                </a:solidFill>
              </a:rPr>
              <a:t>Way above my paygrade…</a:t>
            </a:r>
            <a:endParaRPr lang="en-AU" dirty="0">
              <a:solidFill>
                <a:srgbClr val="FFFF00"/>
              </a:solidFill>
            </a:endParaRPr>
          </a:p>
        </p:txBody>
      </p:sp>
      <p:sp>
        <p:nvSpPr>
          <p:cNvPr id="3" name="Content Placeholder 2">
            <a:extLst>
              <a:ext uri="{FF2B5EF4-FFF2-40B4-BE49-F238E27FC236}">
                <a16:creationId xmlns:a16="http://schemas.microsoft.com/office/drawing/2014/main" id="{EBFDB981-85F0-280F-749C-CB4FC906030E}"/>
              </a:ext>
            </a:extLst>
          </p:cNvPr>
          <p:cNvSpPr>
            <a:spLocks noGrp="1"/>
          </p:cNvSpPr>
          <p:nvPr>
            <p:ph idx="1"/>
          </p:nvPr>
        </p:nvSpPr>
        <p:spPr>
          <a:xfrm>
            <a:off x="838200" y="994299"/>
            <a:ext cx="10515600" cy="5182664"/>
          </a:xfrm>
        </p:spPr>
        <p:txBody>
          <a:bodyPr>
            <a:normAutofit/>
          </a:bodyPr>
          <a:lstStyle/>
          <a:p>
            <a:r>
              <a:rPr lang="en-US" sz="2400" dirty="0"/>
              <a:t>Again I am going to mention Jewish commentary on this: The four craftsman are four horn cutters. Yet consider this comment made by Rabbi Chana ben </a:t>
            </a:r>
            <a:r>
              <a:rPr lang="en-US" sz="2400" dirty="0" err="1"/>
              <a:t>Bizna</a:t>
            </a:r>
            <a:r>
              <a:rPr lang="en-US" sz="2400" dirty="0"/>
              <a:t> in the name of Rabbi Shimon </a:t>
            </a:r>
            <a:r>
              <a:rPr lang="en-US" sz="2400" dirty="0" err="1"/>
              <a:t>Chassida</a:t>
            </a:r>
            <a:r>
              <a:rPr lang="en-US" sz="2400" dirty="0"/>
              <a:t>: </a:t>
            </a:r>
          </a:p>
          <a:p>
            <a:r>
              <a:rPr lang="en-US" sz="2400" b="1" dirty="0">
                <a:solidFill>
                  <a:srgbClr val="FF0000"/>
                </a:solidFill>
              </a:rPr>
              <a:t>“They are Mashiach ben David, Mashiach ben Yosef, Elijah, and the righteous priest”.</a:t>
            </a:r>
          </a:p>
          <a:p>
            <a:r>
              <a:rPr lang="en-US" sz="2400" dirty="0"/>
              <a:t>The KJV translates craftsmen/</a:t>
            </a:r>
            <a:r>
              <a:rPr lang="en-US" sz="2400" dirty="0" err="1"/>
              <a:t>charash</a:t>
            </a:r>
            <a:r>
              <a:rPr lang="en-US" sz="2400" dirty="0"/>
              <a:t> as carpenters… </a:t>
            </a:r>
          </a:p>
          <a:p>
            <a:r>
              <a:rPr lang="en-US" sz="2400" dirty="0"/>
              <a:t>The carpenters are to </a:t>
            </a:r>
            <a:r>
              <a:rPr lang="en-US" sz="2400" dirty="0" err="1">
                <a:solidFill>
                  <a:srgbClr val="FF0000"/>
                </a:solidFill>
              </a:rPr>
              <a:t>charad</a:t>
            </a:r>
            <a:r>
              <a:rPr lang="en-US" sz="2400" dirty="0">
                <a:solidFill>
                  <a:srgbClr val="FF0000"/>
                </a:solidFill>
              </a:rPr>
              <a:t> </a:t>
            </a:r>
            <a:r>
              <a:rPr lang="en-US" sz="2400" dirty="0">
                <a:solidFill>
                  <a:srgbClr val="FF0000"/>
                </a:solidFill>
                <a:latin typeface="Arial" panose="020B0604020202020204" pitchFamily="34" charset="0"/>
                <a:cs typeface="Arial" panose="020B0604020202020204" pitchFamily="34" charset="0"/>
              </a:rPr>
              <a:t>ח</a:t>
            </a:r>
            <a:r>
              <a:rPr lang="he-IL" sz="2400" dirty="0">
                <a:solidFill>
                  <a:srgbClr val="FF0000"/>
                </a:solidFill>
                <a:latin typeface="Arial" panose="020B0604020202020204" pitchFamily="34" charset="0"/>
                <a:cs typeface="Arial" panose="020B0604020202020204" pitchFamily="34" charset="0"/>
              </a:rPr>
              <a:t>ׇרַד</a:t>
            </a:r>
            <a:r>
              <a:rPr lang="en-US" sz="2400" dirty="0">
                <a:solidFill>
                  <a:srgbClr val="FF000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[move quickly, create fear, tremble, shudder, terror] the horns. </a:t>
            </a:r>
          </a:p>
          <a:p>
            <a:r>
              <a:rPr lang="en-US" sz="2400" dirty="0">
                <a:latin typeface="Arial" panose="020B0604020202020204" pitchFamily="34" charset="0"/>
                <a:cs typeface="Arial" panose="020B0604020202020204" pitchFamily="34" charset="0"/>
              </a:rPr>
              <a:t>The purpose of the carpenters is to bring down the strong holds of ungodly horns, who oppress Israel.</a:t>
            </a:r>
          </a:p>
          <a:p>
            <a:r>
              <a:rPr lang="en-US" sz="2400" dirty="0">
                <a:latin typeface="Arial" panose="020B0604020202020204" pitchFamily="34" charset="0"/>
                <a:cs typeface="Arial" panose="020B0604020202020204" pitchFamily="34" charset="0"/>
              </a:rPr>
              <a:t>As we consider history, present, and future: I encourage you to consider the following-</a:t>
            </a:r>
            <a:endParaRPr lang="en-AU" sz="2400" dirty="0"/>
          </a:p>
        </p:txBody>
      </p:sp>
    </p:spTree>
    <p:extLst>
      <p:ext uri="{BB962C8B-B14F-4D97-AF65-F5344CB8AC3E}">
        <p14:creationId xmlns:p14="http://schemas.microsoft.com/office/powerpoint/2010/main" val="5094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AA068-14F9-AB59-C8D7-9D782D9224FC}"/>
              </a:ext>
            </a:extLst>
          </p:cNvPr>
          <p:cNvSpPr>
            <a:spLocks noGrp="1"/>
          </p:cNvSpPr>
          <p:nvPr>
            <p:ph type="title"/>
          </p:nvPr>
        </p:nvSpPr>
        <p:spPr>
          <a:xfrm>
            <a:off x="838200" y="365125"/>
            <a:ext cx="10515600" cy="398355"/>
          </a:xfrm>
        </p:spPr>
        <p:txBody>
          <a:bodyPr>
            <a:normAutofit fontScale="90000"/>
          </a:bodyPr>
          <a:lstStyle/>
          <a:p>
            <a:r>
              <a:rPr lang="en-US" dirty="0">
                <a:solidFill>
                  <a:srgbClr val="FFFF00"/>
                </a:solidFill>
              </a:rPr>
              <a:t>Way above my pay grade…</a:t>
            </a:r>
            <a:endParaRPr lang="en-AU" dirty="0">
              <a:solidFill>
                <a:srgbClr val="FFFF00"/>
              </a:solidFill>
            </a:endParaRPr>
          </a:p>
        </p:txBody>
      </p:sp>
      <p:sp>
        <p:nvSpPr>
          <p:cNvPr id="3" name="Content Placeholder 2">
            <a:extLst>
              <a:ext uri="{FF2B5EF4-FFF2-40B4-BE49-F238E27FC236}">
                <a16:creationId xmlns:a16="http://schemas.microsoft.com/office/drawing/2014/main" id="{7EDC8033-BC95-F039-CF22-6671DD3FF03A}"/>
              </a:ext>
            </a:extLst>
          </p:cNvPr>
          <p:cNvSpPr>
            <a:spLocks noGrp="1"/>
          </p:cNvSpPr>
          <p:nvPr>
            <p:ph idx="1"/>
          </p:nvPr>
        </p:nvSpPr>
        <p:spPr>
          <a:xfrm>
            <a:off x="838200" y="1003177"/>
            <a:ext cx="10515600" cy="5173786"/>
          </a:xfrm>
        </p:spPr>
        <p:txBody>
          <a:bodyPr/>
          <a:lstStyle/>
          <a:p>
            <a:r>
              <a:rPr lang="en-US" dirty="0"/>
              <a:t>I gave a quote regarding the thoughts of Rabbi Chana ben </a:t>
            </a:r>
            <a:r>
              <a:rPr lang="en-US" dirty="0" err="1"/>
              <a:t>Bizna</a:t>
            </a:r>
            <a:r>
              <a:rPr lang="en-US" dirty="0"/>
              <a:t>, yet other commentators say the 4 craftsmen are kingdoms because each Kingdom brought down the other:</a:t>
            </a:r>
          </a:p>
          <a:p>
            <a:r>
              <a:rPr lang="en-US" b="1" dirty="0">
                <a:solidFill>
                  <a:srgbClr val="FF0000"/>
                </a:solidFill>
              </a:rPr>
              <a:t>Horn </a:t>
            </a:r>
            <a:r>
              <a:rPr lang="en-US" dirty="0"/>
              <a:t>                         </a:t>
            </a:r>
            <a:r>
              <a:rPr lang="en-US" b="1" dirty="0">
                <a:solidFill>
                  <a:srgbClr val="FFFF00"/>
                </a:solidFill>
              </a:rPr>
              <a:t>Craftsman/Carpenter</a:t>
            </a:r>
          </a:p>
          <a:p>
            <a:r>
              <a:rPr lang="en-US" b="1" dirty="0"/>
              <a:t>Babylon </a:t>
            </a:r>
            <a:r>
              <a:rPr lang="en-US" b="1" dirty="0">
                <a:solidFill>
                  <a:srgbClr val="FFFF00"/>
                </a:solidFill>
              </a:rPr>
              <a:t>                    </a:t>
            </a:r>
            <a:r>
              <a:rPr lang="en-US" b="1" dirty="0" err="1"/>
              <a:t>Medo</a:t>
            </a:r>
            <a:r>
              <a:rPr lang="en-US" b="1" dirty="0"/>
              <a:t>-Persia</a:t>
            </a:r>
            <a:r>
              <a:rPr lang="en-US" b="1" dirty="0">
                <a:solidFill>
                  <a:srgbClr val="FFFF00"/>
                </a:solidFill>
              </a:rPr>
              <a:t> </a:t>
            </a:r>
          </a:p>
          <a:p>
            <a:r>
              <a:rPr lang="en-US" b="1" dirty="0" err="1"/>
              <a:t>Medo</a:t>
            </a:r>
            <a:r>
              <a:rPr lang="en-US" b="1" dirty="0"/>
              <a:t>-Persia             Greece</a:t>
            </a:r>
          </a:p>
          <a:p>
            <a:r>
              <a:rPr lang="en-US" b="1" dirty="0"/>
              <a:t>Greece                        Rome</a:t>
            </a:r>
          </a:p>
          <a:p>
            <a:r>
              <a:rPr lang="en-US" b="1" dirty="0"/>
              <a:t>Rome                         </a:t>
            </a:r>
            <a:r>
              <a:rPr lang="en-US" b="1" dirty="0">
                <a:solidFill>
                  <a:srgbClr val="00B0F0"/>
                </a:solidFill>
              </a:rPr>
              <a:t> Messiah   </a:t>
            </a:r>
          </a:p>
          <a:p>
            <a:r>
              <a:rPr lang="en-US" b="1" dirty="0"/>
              <a:t>YHVH always has a carpenter on hand – those who trouble Israel will be cut down, and Israel will be built into the nation we are ordained to be.              </a:t>
            </a:r>
            <a:endParaRPr lang="en-AU" b="1" dirty="0"/>
          </a:p>
        </p:txBody>
      </p:sp>
    </p:spTree>
    <p:extLst>
      <p:ext uri="{BB962C8B-B14F-4D97-AF65-F5344CB8AC3E}">
        <p14:creationId xmlns:p14="http://schemas.microsoft.com/office/powerpoint/2010/main" val="49234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3476B-207A-6A90-06F9-C6CCC52C89A3}"/>
              </a:ext>
            </a:extLst>
          </p:cNvPr>
          <p:cNvSpPr>
            <a:spLocks noGrp="1"/>
          </p:cNvSpPr>
          <p:nvPr>
            <p:ph type="title"/>
          </p:nvPr>
        </p:nvSpPr>
        <p:spPr>
          <a:xfrm>
            <a:off x="838200" y="365125"/>
            <a:ext cx="10515600" cy="389477"/>
          </a:xfrm>
        </p:spPr>
        <p:txBody>
          <a:bodyPr>
            <a:normAutofit fontScale="90000"/>
          </a:bodyPr>
          <a:lstStyle/>
          <a:p>
            <a:r>
              <a:rPr lang="en-US" dirty="0">
                <a:solidFill>
                  <a:srgbClr val="FFFF00"/>
                </a:solidFill>
              </a:rPr>
              <a:t>Way above my pay grade…</a:t>
            </a:r>
            <a:endParaRPr lang="en-AU" dirty="0">
              <a:solidFill>
                <a:srgbClr val="FFFF00"/>
              </a:solidFill>
            </a:endParaRPr>
          </a:p>
        </p:txBody>
      </p:sp>
      <p:sp>
        <p:nvSpPr>
          <p:cNvPr id="3" name="Content Placeholder 2">
            <a:extLst>
              <a:ext uri="{FF2B5EF4-FFF2-40B4-BE49-F238E27FC236}">
                <a16:creationId xmlns:a16="http://schemas.microsoft.com/office/drawing/2014/main" id="{7766B8FB-324B-8120-AD0D-7E1E90AF5378}"/>
              </a:ext>
            </a:extLst>
          </p:cNvPr>
          <p:cNvSpPr>
            <a:spLocks noGrp="1"/>
          </p:cNvSpPr>
          <p:nvPr>
            <p:ph idx="1"/>
          </p:nvPr>
        </p:nvSpPr>
        <p:spPr>
          <a:xfrm>
            <a:off x="838200" y="923278"/>
            <a:ext cx="10515600" cy="5253685"/>
          </a:xfrm>
        </p:spPr>
        <p:txBody>
          <a:bodyPr>
            <a:normAutofit/>
          </a:bodyPr>
          <a:lstStyle/>
          <a:p>
            <a:r>
              <a:rPr lang="en-US" sz="2400" baseline="30000" dirty="0">
                <a:solidFill>
                  <a:srgbClr val="00B0F0"/>
                </a:solidFill>
              </a:rPr>
              <a:t>6 </a:t>
            </a:r>
            <a:r>
              <a:rPr lang="en-US" sz="2400" dirty="0">
                <a:solidFill>
                  <a:srgbClr val="00B0F0"/>
                </a:solidFill>
              </a:rPr>
              <a:t>“Up, up! Flee from the land of the north,” says the </a:t>
            </a:r>
            <a:r>
              <a:rPr lang="en-US" sz="2400" cap="small" dirty="0">
                <a:solidFill>
                  <a:srgbClr val="00B0F0"/>
                </a:solidFill>
                <a:effectLst/>
              </a:rPr>
              <a:t>Lord</a:t>
            </a:r>
            <a:r>
              <a:rPr lang="en-US" sz="2400" dirty="0">
                <a:solidFill>
                  <a:srgbClr val="00B0F0"/>
                </a:solidFill>
              </a:rPr>
              <a:t>; “for I have spread you abroad like the four winds of heaven,” says the </a:t>
            </a:r>
            <a:r>
              <a:rPr lang="en-US" sz="2400" cap="small" dirty="0">
                <a:solidFill>
                  <a:srgbClr val="00B0F0"/>
                </a:solidFill>
                <a:effectLst/>
              </a:rPr>
              <a:t>Lord</a:t>
            </a:r>
            <a:r>
              <a:rPr lang="en-US" sz="2400" dirty="0">
                <a:solidFill>
                  <a:srgbClr val="00B0F0"/>
                </a:solidFill>
              </a:rPr>
              <a:t>. </a:t>
            </a:r>
            <a:r>
              <a:rPr lang="en-US" sz="2400" baseline="30000" dirty="0">
                <a:solidFill>
                  <a:srgbClr val="00B0F0"/>
                </a:solidFill>
              </a:rPr>
              <a:t>7 </a:t>
            </a:r>
            <a:r>
              <a:rPr lang="en-US" sz="2400" dirty="0">
                <a:solidFill>
                  <a:srgbClr val="00B0F0"/>
                </a:solidFill>
              </a:rPr>
              <a:t>“Up, Zion! Escape, you who dwell with the daughter of Babylon.” </a:t>
            </a:r>
            <a:r>
              <a:rPr lang="en-US" sz="2400" baseline="30000" dirty="0">
                <a:solidFill>
                  <a:srgbClr val="00B0F0"/>
                </a:solidFill>
              </a:rPr>
              <a:t>8 </a:t>
            </a:r>
            <a:r>
              <a:rPr lang="en-US" sz="2400" dirty="0">
                <a:solidFill>
                  <a:srgbClr val="00B0F0"/>
                </a:solidFill>
              </a:rPr>
              <a:t>For thus says the </a:t>
            </a:r>
            <a:r>
              <a:rPr lang="en-US" sz="2400" cap="small" dirty="0">
                <a:solidFill>
                  <a:srgbClr val="00B0F0"/>
                </a:solidFill>
                <a:effectLst/>
              </a:rPr>
              <a:t>Lord</a:t>
            </a:r>
            <a:r>
              <a:rPr lang="en-US" sz="2400" dirty="0">
                <a:solidFill>
                  <a:srgbClr val="00B0F0"/>
                </a:solidFill>
              </a:rPr>
              <a:t> of hosts: “He sent Me after glory, to the nations which plunder you; for he who touches you touches the apple of His eye. </a:t>
            </a:r>
            <a:r>
              <a:rPr lang="en-US" sz="2400" baseline="30000" dirty="0">
                <a:solidFill>
                  <a:srgbClr val="00B0F0"/>
                </a:solidFill>
              </a:rPr>
              <a:t>9 </a:t>
            </a:r>
            <a:r>
              <a:rPr lang="en-US" sz="2400" dirty="0">
                <a:solidFill>
                  <a:srgbClr val="00B0F0"/>
                </a:solidFill>
              </a:rPr>
              <a:t>For surely I will shake My hand against them, and they shall become spoil for their servants. Then you will know that the </a:t>
            </a:r>
            <a:r>
              <a:rPr lang="en-US" sz="2400" cap="small" dirty="0">
                <a:solidFill>
                  <a:srgbClr val="00B0F0"/>
                </a:solidFill>
                <a:effectLst/>
              </a:rPr>
              <a:t>Lord</a:t>
            </a:r>
            <a:r>
              <a:rPr lang="en-US" sz="2400" dirty="0">
                <a:solidFill>
                  <a:srgbClr val="00B0F0"/>
                </a:solidFill>
              </a:rPr>
              <a:t> of hosts has sent Me.</a:t>
            </a:r>
            <a:r>
              <a:rPr lang="en-US" sz="2400" baseline="30000" dirty="0">
                <a:solidFill>
                  <a:srgbClr val="00B0F0"/>
                </a:solidFill>
              </a:rPr>
              <a:t>10 </a:t>
            </a:r>
            <a:r>
              <a:rPr lang="en-US" sz="2400" dirty="0">
                <a:solidFill>
                  <a:srgbClr val="00B0F0"/>
                </a:solidFill>
              </a:rPr>
              <a:t>“Sing and rejoice, O daughter of Zion! For behold, I am coming and I will dwell in your midst,” says the </a:t>
            </a:r>
            <a:r>
              <a:rPr lang="en-US" sz="2400" cap="small" dirty="0">
                <a:solidFill>
                  <a:srgbClr val="00B0F0"/>
                </a:solidFill>
                <a:effectLst/>
              </a:rPr>
              <a:t>Lord</a:t>
            </a:r>
            <a:r>
              <a:rPr lang="en-US" sz="2400" dirty="0">
                <a:solidFill>
                  <a:srgbClr val="00B0F0"/>
                </a:solidFill>
              </a:rPr>
              <a:t>. </a:t>
            </a:r>
            <a:r>
              <a:rPr lang="en-US" sz="2400" baseline="30000" dirty="0">
                <a:solidFill>
                  <a:srgbClr val="00B0F0"/>
                </a:solidFill>
              </a:rPr>
              <a:t>11 </a:t>
            </a:r>
            <a:r>
              <a:rPr lang="en-US" sz="2400" dirty="0">
                <a:solidFill>
                  <a:srgbClr val="00B0F0"/>
                </a:solidFill>
              </a:rPr>
              <a:t>“Many nations shall be joined to the </a:t>
            </a:r>
            <a:r>
              <a:rPr lang="en-US" sz="2400" cap="small" dirty="0">
                <a:solidFill>
                  <a:srgbClr val="00B0F0"/>
                </a:solidFill>
                <a:effectLst/>
              </a:rPr>
              <a:t>Lord</a:t>
            </a:r>
            <a:r>
              <a:rPr lang="en-US" sz="2400" dirty="0">
                <a:solidFill>
                  <a:srgbClr val="00B0F0"/>
                </a:solidFill>
              </a:rPr>
              <a:t> in that day, and they shall become My people. And I will dwell in your midst. Then you will know that the </a:t>
            </a:r>
            <a:r>
              <a:rPr lang="en-US" sz="2400" cap="small" dirty="0">
                <a:solidFill>
                  <a:srgbClr val="00B0F0"/>
                </a:solidFill>
                <a:effectLst/>
              </a:rPr>
              <a:t>Lord</a:t>
            </a:r>
            <a:r>
              <a:rPr lang="en-US" sz="2400" dirty="0">
                <a:solidFill>
                  <a:srgbClr val="00B0F0"/>
                </a:solidFill>
              </a:rPr>
              <a:t> of hosts has sent Me to you. </a:t>
            </a:r>
            <a:r>
              <a:rPr lang="en-US" sz="2400" baseline="30000" dirty="0">
                <a:solidFill>
                  <a:srgbClr val="00B0F0"/>
                </a:solidFill>
              </a:rPr>
              <a:t>12 </a:t>
            </a:r>
            <a:r>
              <a:rPr lang="en-US" sz="2400" dirty="0">
                <a:solidFill>
                  <a:srgbClr val="00B0F0"/>
                </a:solidFill>
              </a:rPr>
              <a:t>And the </a:t>
            </a:r>
            <a:r>
              <a:rPr lang="en-US" sz="2400" cap="small" dirty="0">
                <a:solidFill>
                  <a:srgbClr val="00B0F0"/>
                </a:solidFill>
                <a:effectLst/>
              </a:rPr>
              <a:t>Lord</a:t>
            </a:r>
            <a:r>
              <a:rPr lang="en-US" sz="2400" dirty="0">
                <a:solidFill>
                  <a:srgbClr val="00B0F0"/>
                </a:solidFill>
              </a:rPr>
              <a:t> will take possession of Judah as His inheritance in the Holy Land, and will again choose Jerusalem. </a:t>
            </a:r>
            <a:r>
              <a:rPr lang="en-US" sz="2400" baseline="30000" dirty="0">
                <a:solidFill>
                  <a:srgbClr val="00B0F0"/>
                </a:solidFill>
              </a:rPr>
              <a:t>13 </a:t>
            </a:r>
            <a:r>
              <a:rPr lang="en-US" sz="2400" dirty="0">
                <a:solidFill>
                  <a:srgbClr val="00B0F0"/>
                </a:solidFill>
              </a:rPr>
              <a:t>Be silent, all flesh, before the </a:t>
            </a:r>
            <a:r>
              <a:rPr lang="en-US" sz="2400" cap="small" dirty="0">
                <a:solidFill>
                  <a:srgbClr val="00B0F0"/>
                </a:solidFill>
                <a:effectLst/>
              </a:rPr>
              <a:t>Lord</a:t>
            </a:r>
            <a:r>
              <a:rPr lang="en-US" sz="2400" dirty="0">
                <a:solidFill>
                  <a:srgbClr val="00B0F0"/>
                </a:solidFill>
              </a:rPr>
              <a:t>, for He is aroused from His holy habitation!”  </a:t>
            </a:r>
            <a:r>
              <a:rPr lang="en-US" sz="2400" dirty="0"/>
              <a:t>Zechariah 2:6-13 or 2:10-17 </a:t>
            </a:r>
          </a:p>
          <a:p>
            <a:r>
              <a:rPr lang="en-US" sz="2400" dirty="0"/>
              <a:t>So lets have a closer look at this according to our times… </a:t>
            </a:r>
            <a:endParaRPr lang="en-AU" sz="2400" dirty="0"/>
          </a:p>
        </p:txBody>
      </p:sp>
    </p:spTree>
    <p:extLst>
      <p:ext uri="{BB962C8B-B14F-4D97-AF65-F5344CB8AC3E}">
        <p14:creationId xmlns:p14="http://schemas.microsoft.com/office/powerpoint/2010/main" val="3011538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7178B-96FC-5E87-BD15-249EB2029590}"/>
              </a:ext>
            </a:extLst>
          </p:cNvPr>
          <p:cNvSpPr>
            <a:spLocks noGrp="1"/>
          </p:cNvSpPr>
          <p:nvPr>
            <p:ph type="title"/>
          </p:nvPr>
        </p:nvSpPr>
        <p:spPr>
          <a:xfrm>
            <a:off x="838200" y="365125"/>
            <a:ext cx="10515600" cy="398355"/>
          </a:xfrm>
        </p:spPr>
        <p:txBody>
          <a:bodyPr>
            <a:normAutofit fontScale="90000"/>
          </a:bodyPr>
          <a:lstStyle/>
          <a:p>
            <a:r>
              <a:rPr lang="en-US" dirty="0">
                <a:solidFill>
                  <a:srgbClr val="FFFF00"/>
                </a:solidFill>
              </a:rPr>
              <a:t>Way above my pay grade…</a:t>
            </a:r>
            <a:endParaRPr lang="en-AU" dirty="0">
              <a:solidFill>
                <a:srgbClr val="FFFF00"/>
              </a:solidFill>
            </a:endParaRPr>
          </a:p>
        </p:txBody>
      </p:sp>
      <p:sp>
        <p:nvSpPr>
          <p:cNvPr id="3" name="Content Placeholder 2">
            <a:extLst>
              <a:ext uri="{FF2B5EF4-FFF2-40B4-BE49-F238E27FC236}">
                <a16:creationId xmlns:a16="http://schemas.microsoft.com/office/drawing/2014/main" id="{8EC815BE-A967-86FA-F3E4-271DE63178A3}"/>
              </a:ext>
            </a:extLst>
          </p:cNvPr>
          <p:cNvSpPr>
            <a:spLocks noGrp="1"/>
          </p:cNvSpPr>
          <p:nvPr>
            <p:ph idx="1"/>
          </p:nvPr>
        </p:nvSpPr>
        <p:spPr>
          <a:xfrm>
            <a:off x="838200" y="958788"/>
            <a:ext cx="10515600" cy="5218175"/>
          </a:xfrm>
        </p:spPr>
        <p:txBody>
          <a:bodyPr>
            <a:normAutofit lnSpcReduction="10000"/>
          </a:bodyPr>
          <a:lstStyle/>
          <a:p>
            <a:r>
              <a:rPr lang="en-US" sz="2400" baseline="30000" dirty="0">
                <a:solidFill>
                  <a:srgbClr val="00B0F0"/>
                </a:solidFill>
              </a:rPr>
              <a:t>6 </a:t>
            </a:r>
            <a:r>
              <a:rPr lang="en-US" sz="2400" dirty="0">
                <a:solidFill>
                  <a:srgbClr val="00B0F0"/>
                </a:solidFill>
              </a:rPr>
              <a:t>“Up, up! Flee from the land of the north,” says the </a:t>
            </a:r>
            <a:r>
              <a:rPr lang="en-US" sz="2400" cap="small" dirty="0">
                <a:solidFill>
                  <a:srgbClr val="00B0F0"/>
                </a:solidFill>
                <a:effectLst/>
              </a:rPr>
              <a:t>Lord</a:t>
            </a:r>
            <a:r>
              <a:rPr lang="en-US" sz="2400" dirty="0">
                <a:solidFill>
                  <a:srgbClr val="00B0F0"/>
                </a:solidFill>
              </a:rPr>
              <a:t>; </a:t>
            </a:r>
            <a:r>
              <a:rPr lang="en-US" sz="2400" dirty="0">
                <a:solidFill>
                  <a:srgbClr val="FF0000"/>
                </a:solidFill>
              </a:rPr>
              <a:t>“for I have spread you abroad like the four winds of heaven,” </a:t>
            </a:r>
            <a:r>
              <a:rPr lang="en-US" sz="2400" dirty="0">
                <a:solidFill>
                  <a:srgbClr val="00B0F0"/>
                </a:solidFill>
              </a:rPr>
              <a:t>says the </a:t>
            </a:r>
            <a:r>
              <a:rPr lang="en-US" sz="2400" cap="small" dirty="0">
                <a:solidFill>
                  <a:srgbClr val="00B0F0"/>
                </a:solidFill>
                <a:effectLst/>
              </a:rPr>
              <a:t>Lord</a:t>
            </a:r>
            <a:r>
              <a:rPr lang="en-US" sz="2400" dirty="0">
                <a:solidFill>
                  <a:srgbClr val="00B0F0"/>
                </a:solidFill>
              </a:rPr>
              <a:t>. </a:t>
            </a:r>
            <a:r>
              <a:rPr lang="en-US" sz="2400" baseline="30000" dirty="0">
                <a:solidFill>
                  <a:srgbClr val="00B0F0"/>
                </a:solidFill>
              </a:rPr>
              <a:t>7 </a:t>
            </a:r>
            <a:r>
              <a:rPr lang="en-US" sz="2400" dirty="0">
                <a:solidFill>
                  <a:srgbClr val="00B0F0"/>
                </a:solidFill>
              </a:rPr>
              <a:t>“Up, Zion! Escape, you who </a:t>
            </a:r>
            <a:r>
              <a:rPr lang="en-US" sz="2400" dirty="0"/>
              <a:t>dwell with the daughter of Babylon.” </a:t>
            </a:r>
          </a:p>
          <a:p>
            <a:r>
              <a:rPr lang="en-US" sz="2400" dirty="0"/>
              <a:t>Get out of Babylon: Isaiah 48:20; Jeremiah 50:8 &amp; 51:6 and of course:</a:t>
            </a:r>
          </a:p>
          <a:p>
            <a:r>
              <a:rPr lang="en-US" sz="2400" dirty="0">
                <a:solidFill>
                  <a:srgbClr val="00B0F0"/>
                </a:solidFill>
              </a:rPr>
              <a:t>18 After these things I saw another angel coming down from heaven, having great authority, and the earth was illuminated with his glory. </a:t>
            </a:r>
            <a:r>
              <a:rPr lang="en-US" sz="2400" baseline="30000" dirty="0">
                <a:solidFill>
                  <a:srgbClr val="00B0F0"/>
                </a:solidFill>
              </a:rPr>
              <a:t>2 </a:t>
            </a:r>
            <a:r>
              <a:rPr lang="en-US" sz="2400" dirty="0">
                <a:solidFill>
                  <a:srgbClr val="00B0F0"/>
                </a:solidFill>
              </a:rPr>
              <a:t>And he cried mightily with a loud voice, saying, “Babylon the great is fallen, is fallen, and has become a dwelling place of demons, a prison for every foul spirit, and a cage for every unclean and hated bird! </a:t>
            </a:r>
            <a:r>
              <a:rPr lang="en-US" sz="2400" baseline="30000" dirty="0">
                <a:solidFill>
                  <a:srgbClr val="00B0F0"/>
                </a:solidFill>
              </a:rPr>
              <a:t>3 </a:t>
            </a:r>
            <a:r>
              <a:rPr lang="en-US" sz="2400" dirty="0">
                <a:solidFill>
                  <a:srgbClr val="00B0F0"/>
                </a:solidFill>
              </a:rPr>
              <a:t>For all the nations have drunk of the wine of the wrath of her fornication, the kings of the earth have committed fornication with her, and the merchants of the earth have become rich through the abundance of her luxury.” </a:t>
            </a:r>
            <a:r>
              <a:rPr lang="en-US" sz="2400" baseline="30000" dirty="0">
                <a:solidFill>
                  <a:srgbClr val="00B0F0"/>
                </a:solidFill>
              </a:rPr>
              <a:t>4 </a:t>
            </a:r>
            <a:r>
              <a:rPr lang="en-US" sz="2400" dirty="0">
                <a:solidFill>
                  <a:srgbClr val="00B0F0"/>
                </a:solidFill>
              </a:rPr>
              <a:t>And I heard another voice from heaven saying, “Come out of her, my people, lest you share in her sins, and lest you receive of her plagues. </a:t>
            </a:r>
            <a:r>
              <a:rPr lang="en-US" sz="2400" baseline="30000" dirty="0">
                <a:solidFill>
                  <a:srgbClr val="00B0F0"/>
                </a:solidFill>
              </a:rPr>
              <a:t>5 </a:t>
            </a:r>
            <a:r>
              <a:rPr lang="en-US" sz="2400" dirty="0">
                <a:solidFill>
                  <a:srgbClr val="00B0F0"/>
                </a:solidFill>
              </a:rPr>
              <a:t>For her sins have reached to heaven, and God has remembered her iniquities.  </a:t>
            </a:r>
            <a:r>
              <a:rPr lang="en-US" sz="2400" dirty="0"/>
              <a:t>Revelations 18:1-5</a:t>
            </a:r>
          </a:p>
          <a:p>
            <a:endParaRPr lang="en-AU" sz="2400" dirty="0"/>
          </a:p>
        </p:txBody>
      </p:sp>
    </p:spTree>
    <p:extLst>
      <p:ext uri="{BB962C8B-B14F-4D97-AF65-F5344CB8AC3E}">
        <p14:creationId xmlns:p14="http://schemas.microsoft.com/office/powerpoint/2010/main" val="170668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70EEE-0680-2E90-4C74-BBA9E19ED1C8}"/>
              </a:ext>
            </a:extLst>
          </p:cNvPr>
          <p:cNvSpPr>
            <a:spLocks noGrp="1"/>
          </p:cNvSpPr>
          <p:nvPr>
            <p:ph type="title"/>
          </p:nvPr>
        </p:nvSpPr>
        <p:spPr>
          <a:xfrm>
            <a:off x="838200" y="365125"/>
            <a:ext cx="10515600" cy="380599"/>
          </a:xfrm>
        </p:spPr>
        <p:txBody>
          <a:bodyPr>
            <a:normAutofit fontScale="90000"/>
          </a:bodyPr>
          <a:lstStyle/>
          <a:p>
            <a:r>
              <a:rPr lang="en-US" dirty="0">
                <a:solidFill>
                  <a:srgbClr val="FFFF00"/>
                </a:solidFill>
              </a:rPr>
              <a:t>Way above my pay grade…</a:t>
            </a:r>
            <a:endParaRPr lang="en-AU" dirty="0">
              <a:solidFill>
                <a:srgbClr val="FFFF00"/>
              </a:solidFill>
            </a:endParaRPr>
          </a:p>
        </p:txBody>
      </p:sp>
      <p:sp>
        <p:nvSpPr>
          <p:cNvPr id="3" name="Content Placeholder 2">
            <a:extLst>
              <a:ext uri="{FF2B5EF4-FFF2-40B4-BE49-F238E27FC236}">
                <a16:creationId xmlns:a16="http://schemas.microsoft.com/office/drawing/2014/main" id="{8E362864-E67E-D5CB-A933-1E4649211346}"/>
              </a:ext>
            </a:extLst>
          </p:cNvPr>
          <p:cNvSpPr>
            <a:spLocks noGrp="1"/>
          </p:cNvSpPr>
          <p:nvPr>
            <p:ph idx="1"/>
          </p:nvPr>
        </p:nvSpPr>
        <p:spPr>
          <a:xfrm>
            <a:off x="838200" y="1003177"/>
            <a:ext cx="10515600" cy="5173786"/>
          </a:xfrm>
        </p:spPr>
        <p:txBody>
          <a:bodyPr>
            <a:normAutofit/>
          </a:bodyPr>
          <a:lstStyle/>
          <a:p>
            <a:r>
              <a:rPr lang="en-US" sz="2400" dirty="0"/>
              <a:t>The message is one of separation from the horn of ROME – a picture of this world as it stands…</a:t>
            </a:r>
          </a:p>
          <a:p>
            <a:r>
              <a:rPr lang="en-US" sz="2400" baseline="30000" dirty="0">
                <a:solidFill>
                  <a:srgbClr val="00B0F0"/>
                </a:solidFill>
              </a:rPr>
              <a:t>10 </a:t>
            </a:r>
            <a:r>
              <a:rPr lang="en-US" sz="2400" dirty="0">
                <a:solidFill>
                  <a:srgbClr val="00B0F0"/>
                </a:solidFill>
              </a:rPr>
              <a:t>“Sing and rejoice, O daughter of Zion! For behold, I am coming and I will dwell in your midst,” says the </a:t>
            </a:r>
            <a:r>
              <a:rPr lang="en-US" sz="2400" cap="small" dirty="0">
                <a:solidFill>
                  <a:srgbClr val="00B0F0"/>
                </a:solidFill>
                <a:effectLst/>
              </a:rPr>
              <a:t>Lord</a:t>
            </a:r>
            <a:r>
              <a:rPr lang="en-US" sz="2400" dirty="0">
                <a:solidFill>
                  <a:srgbClr val="00B0F0"/>
                </a:solidFill>
              </a:rPr>
              <a:t>. </a:t>
            </a:r>
            <a:r>
              <a:rPr lang="en-US" sz="2400" baseline="30000" dirty="0">
                <a:solidFill>
                  <a:srgbClr val="00B0F0"/>
                </a:solidFill>
              </a:rPr>
              <a:t>11 </a:t>
            </a:r>
            <a:r>
              <a:rPr lang="en-US" sz="2400" dirty="0">
                <a:solidFill>
                  <a:srgbClr val="00B0F0"/>
                </a:solidFill>
              </a:rPr>
              <a:t>“Many nations shall be joined to the </a:t>
            </a:r>
            <a:r>
              <a:rPr lang="en-US" sz="2400" cap="small" dirty="0">
                <a:solidFill>
                  <a:srgbClr val="00B0F0"/>
                </a:solidFill>
                <a:effectLst/>
              </a:rPr>
              <a:t>Lord</a:t>
            </a:r>
            <a:r>
              <a:rPr lang="en-US" sz="2400" dirty="0">
                <a:solidFill>
                  <a:srgbClr val="00B0F0"/>
                </a:solidFill>
              </a:rPr>
              <a:t> in that day, and they shall become My people. And I will dwell in your midst. Then you will know that the </a:t>
            </a:r>
            <a:r>
              <a:rPr lang="en-US" sz="2400" cap="small" dirty="0">
                <a:solidFill>
                  <a:srgbClr val="00B0F0"/>
                </a:solidFill>
                <a:effectLst/>
              </a:rPr>
              <a:t>Lord</a:t>
            </a:r>
            <a:r>
              <a:rPr lang="en-US" sz="2400" dirty="0">
                <a:solidFill>
                  <a:srgbClr val="00B0F0"/>
                </a:solidFill>
              </a:rPr>
              <a:t> of hosts has sent Me to you.  </a:t>
            </a:r>
            <a:r>
              <a:rPr lang="en-US" sz="2400" dirty="0"/>
              <a:t>Zechariah 2:10-11.</a:t>
            </a:r>
          </a:p>
          <a:p>
            <a:r>
              <a:rPr lang="en-US" sz="2400" dirty="0"/>
              <a:t>Good news: Our </a:t>
            </a:r>
            <a:r>
              <a:rPr lang="en-US" sz="2400" dirty="0" err="1"/>
              <a:t>Saviour</a:t>
            </a:r>
            <a:r>
              <a:rPr lang="en-US" sz="2400" dirty="0"/>
              <a:t> is coming again. His 1</a:t>
            </a:r>
            <a:r>
              <a:rPr lang="en-US" sz="2400" baseline="30000" dirty="0"/>
              <a:t>st</a:t>
            </a:r>
            <a:r>
              <a:rPr lang="en-US" sz="2400" dirty="0"/>
              <a:t> coming often viewed as Messiah ben Yosef or suffering servant meant many nations joined YHVH. He truly dwelt in the midst of His people – Patterns: This will again take place:</a:t>
            </a:r>
          </a:p>
          <a:p>
            <a:r>
              <a:rPr lang="en-US" sz="2400" dirty="0">
                <a:solidFill>
                  <a:srgbClr val="00B0F0"/>
                </a:solidFill>
              </a:rPr>
              <a:t>14 “Do not let your heart be troubled. Trust in God; trust also in Me. </a:t>
            </a:r>
            <a:r>
              <a:rPr lang="en-US" sz="2400" baseline="30000" dirty="0">
                <a:solidFill>
                  <a:srgbClr val="00B0F0"/>
                </a:solidFill>
              </a:rPr>
              <a:t>2 </a:t>
            </a:r>
            <a:r>
              <a:rPr lang="en-US" sz="2400" dirty="0">
                <a:solidFill>
                  <a:srgbClr val="00B0F0"/>
                </a:solidFill>
              </a:rPr>
              <a:t>In My Father’s house there are many dwelling places. If it were not so, would I have told you that I am going to prepare a place for you? </a:t>
            </a:r>
            <a:r>
              <a:rPr lang="en-US" sz="2400" baseline="30000" dirty="0">
                <a:solidFill>
                  <a:srgbClr val="00B0F0"/>
                </a:solidFill>
              </a:rPr>
              <a:t>3 </a:t>
            </a:r>
            <a:r>
              <a:rPr lang="en-US" sz="2400" dirty="0">
                <a:solidFill>
                  <a:srgbClr val="00B0F0"/>
                </a:solidFill>
              </a:rPr>
              <a:t>If I go and prepare a place for you, I will come again and take you to Myself, so that where I am you may also be. </a:t>
            </a:r>
            <a:r>
              <a:rPr lang="en-US" sz="2400" baseline="30000" dirty="0">
                <a:solidFill>
                  <a:srgbClr val="00B0F0"/>
                </a:solidFill>
              </a:rPr>
              <a:t>4 </a:t>
            </a:r>
            <a:r>
              <a:rPr lang="en-US" sz="2400" dirty="0">
                <a:solidFill>
                  <a:srgbClr val="00B0F0"/>
                </a:solidFill>
              </a:rPr>
              <a:t>And you know the way to where I am going.”  </a:t>
            </a:r>
            <a:r>
              <a:rPr lang="en-US" sz="2400" dirty="0"/>
              <a:t>John 14:1-4</a:t>
            </a:r>
          </a:p>
          <a:p>
            <a:endParaRPr lang="en-US" sz="2400" dirty="0"/>
          </a:p>
          <a:p>
            <a:endParaRPr lang="en-AU" dirty="0"/>
          </a:p>
        </p:txBody>
      </p:sp>
    </p:spTree>
    <p:extLst>
      <p:ext uri="{BB962C8B-B14F-4D97-AF65-F5344CB8AC3E}">
        <p14:creationId xmlns:p14="http://schemas.microsoft.com/office/powerpoint/2010/main" val="2145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E9583-ED59-2CE9-29C6-B6CEEAE96086}"/>
              </a:ext>
            </a:extLst>
          </p:cNvPr>
          <p:cNvSpPr>
            <a:spLocks noGrp="1"/>
          </p:cNvSpPr>
          <p:nvPr>
            <p:ph type="title"/>
          </p:nvPr>
        </p:nvSpPr>
        <p:spPr>
          <a:xfrm>
            <a:off x="838200" y="365126"/>
            <a:ext cx="10515600" cy="416110"/>
          </a:xfrm>
        </p:spPr>
        <p:txBody>
          <a:bodyPr>
            <a:normAutofit fontScale="90000"/>
          </a:bodyPr>
          <a:lstStyle/>
          <a:p>
            <a:r>
              <a:rPr lang="en-US" dirty="0">
                <a:solidFill>
                  <a:srgbClr val="FFFF00"/>
                </a:solidFill>
              </a:rPr>
              <a:t>Way above my pay grade…</a:t>
            </a:r>
            <a:endParaRPr lang="en-AU" dirty="0">
              <a:solidFill>
                <a:srgbClr val="FFFF00"/>
              </a:solidFill>
            </a:endParaRPr>
          </a:p>
        </p:txBody>
      </p:sp>
      <p:sp>
        <p:nvSpPr>
          <p:cNvPr id="3" name="Content Placeholder 2">
            <a:extLst>
              <a:ext uri="{FF2B5EF4-FFF2-40B4-BE49-F238E27FC236}">
                <a16:creationId xmlns:a16="http://schemas.microsoft.com/office/drawing/2014/main" id="{5EF8DD54-C24B-1B6A-3658-8CDD85CAFC0E}"/>
              </a:ext>
            </a:extLst>
          </p:cNvPr>
          <p:cNvSpPr>
            <a:spLocks noGrp="1"/>
          </p:cNvSpPr>
          <p:nvPr>
            <p:ph idx="1"/>
          </p:nvPr>
        </p:nvSpPr>
        <p:spPr>
          <a:xfrm>
            <a:off x="838200" y="932155"/>
            <a:ext cx="10515600" cy="5244808"/>
          </a:xfrm>
        </p:spPr>
        <p:txBody>
          <a:bodyPr/>
          <a:lstStyle/>
          <a:p>
            <a:r>
              <a:rPr lang="en-US" sz="2400" dirty="0"/>
              <a:t>Question is: How many are like Thomas? Standing confused, even though Messiah is right before them. </a:t>
            </a:r>
            <a:r>
              <a:rPr lang="en-US" sz="2400" dirty="0">
                <a:solidFill>
                  <a:srgbClr val="FF0000"/>
                </a:solidFill>
              </a:rPr>
              <a:t>Matthew 15:16</a:t>
            </a:r>
          </a:p>
          <a:p>
            <a:r>
              <a:rPr lang="en-US" sz="2400" dirty="0"/>
              <a:t>How do we know the way – well most of Rome, and those attached to Mystery Babylon will push a button for the answer – Google is now the </a:t>
            </a:r>
            <a:r>
              <a:rPr lang="en-US" sz="2400" dirty="0" err="1"/>
              <a:t>saviour</a:t>
            </a:r>
            <a:r>
              <a:rPr lang="en-US" sz="2400" dirty="0"/>
              <a:t>…</a:t>
            </a:r>
          </a:p>
          <a:p>
            <a:r>
              <a:rPr lang="en-US" sz="2400" dirty="0"/>
              <a:t>None the less a time is coming when:</a:t>
            </a:r>
          </a:p>
          <a:p>
            <a:r>
              <a:rPr lang="en-US" sz="2400" baseline="30000" dirty="0">
                <a:solidFill>
                  <a:srgbClr val="00B0F0"/>
                </a:solidFill>
              </a:rPr>
              <a:t>13 </a:t>
            </a:r>
            <a:r>
              <a:rPr lang="en-US" sz="2400" dirty="0">
                <a:solidFill>
                  <a:srgbClr val="00B0F0"/>
                </a:solidFill>
              </a:rPr>
              <a:t>Be silent, all flesh, before the </a:t>
            </a:r>
            <a:r>
              <a:rPr lang="en-US" sz="2400" cap="small" dirty="0">
                <a:solidFill>
                  <a:srgbClr val="00B0F0"/>
                </a:solidFill>
                <a:effectLst/>
              </a:rPr>
              <a:t>Lord</a:t>
            </a:r>
            <a:r>
              <a:rPr lang="en-US" sz="2400" dirty="0">
                <a:solidFill>
                  <a:srgbClr val="00B0F0"/>
                </a:solidFill>
              </a:rPr>
              <a:t>, for He is aroused from His holy habitation!”  </a:t>
            </a:r>
            <a:r>
              <a:rPr lang="en-US" sz="2400" dirty="0"/>
              <a:t>Zechariah 2:13 or 2:17</a:t>
            </a:r>
          </a:p>
          <a:p>
            <a:r>
              <a:rPr lang="en-US" sz="2400" dirty="0"/>
              <a:t>The Lion of Judah will arise and come forth. Every knee will bow, and every tongue will confess:</a:t>
            </a:r>
          </a:p>
          <a:p>
            <a:r>
              <a:rPr lang="en-US" sz="2400" baseline="30000" dirty="0">
                <a:solidFill>
                  <a:srgbClr val="00B0F0"/>
                </a:solidFill>
              </a:rPr>
              <a:t>9 </a:t>
            </a:r>
            <a:r>
              <a:rPr lang="en-US" sz="2400" dirty="0">
                <a:solidFill>
                  <a:srgbClr val="00B0F0"/>
                </a:solidFill>
              </a:rPr>
              <a:t>For this reason God highly exalted Him and gave Him the name that is above every name, </a:t>
            </a:r>
            <a:r>
              <a:rPr lang="en-US" sz="2400" baseline="30000" dirty="0">
                <a:solidFill>
                  <a:srgbClr val="00B0F0"/>
                </a:solidFill>
              </a:rPr>
              <a:t>10 </a:t>
            </a:r>
            <a:r>
              <a:rPr lang="en-US" sz="2400" dirty="0">
                <a:solidFill>
                  <a:srgbClr val="00B0F0"/>
                </a:solidFill>
              </a:rPr>
              <a:t>that at the name of </a:t>
            </a:r>
            <a:r>
              <a:rPr lang="en-US" sz="2400" i="1" dirty="0" err="1">
                <a:solidFill>
                  <a:srgbClr val="00B0F0"/>
                </a:solidFill>
              </a:rPr>
              <a:t>Yeshua</a:t>
            </a:r>
            <a:r>
              <a:rPr lang="en-US" sz="2400" dirty="0">
                <a:solidFill>
                  <a:srgbClr val="00B0F0"/>
                </a:solidFill>
              </a:rPr>
              <a:t> every knee should bow,</a:t>
            </a:r>
            <a:r>
              <a:rPr lang="en-US" sz="2400" baseline="30000" dirty="0">
                <a:solidFill>
                  <a:srgbClr val="00B0F0"/>
                </a:solidFill>
              </a:rPr>
              <a:t> </a:t>
            </a:r>
            <a:r>
              <a:rPr lang="en-US" sz="2400" dirty="0">
                <a:solidFill>
                  <a:srgbClr val="00B0F0"/>
                </a:solidFill>
              </a:rPr>
              <a:t>in heaven and on the earth and under the earth, </a:t>
            </a:r>
            <a:r>
              <a:rPr lang="en-US" sz="2400" baseline="30000" dirty="0">
                <a:solidFill>
                  <a:srgbClr val="00B0F0"/>
                </a:solidFill>
              </a:rPr>
              <a:t>11 </a:t>
            </a:r>
            <a:r>
              <a:rPr lang="en-US" sz="2400" dirty="0">
                <a:solidFill>
                  <a:srgbClr val="00B0F0"/>
                </a:solidFill>
              </a:rPr>
              <a:t>and every tongue profess that </a:t>
            </a:r>
            <a:r>
              <a:rPr lang="en-US" sz="2400" i="1" dirty="0" err="1">
                <a:solidFill>
                  <a:srgbClr val="00B0F0"/>
                </a:solidFill>
              </a:rPr>
              <a:t>Yeshua</a:t>
            </a:r>
            <a:r>
              <a:rPr lang="en-US" sz="2400" dirty="0">
                <a:solidFill>
                  <a:srgbClr val="00B0F0"/>
                </a:solidFill>
              </a:rPr>
              <a:t> the Messiah is Lord—to the glory of God the Father. </a:t>
            </a:r>
            <a:r>
              <a:rPr lang="en-US" sz="2400" dirty="0"/>
              <a:t>Philippians 2:9-11</a:t>
            </a:r>
          </a:p>
          <a:p>
            <a:endParaRPr lang="en-US" sz="2400" dirty="0"/>
          </a:p>
          <a:p>
            <a:endParaRPr lang="en-AU" dirty="0"/>
          </a:p>
        </p:txBody>
      </p:sp>
    </p:spTree>
    <p:extLst>
      <p:ext uri="{BB962C8B-B14F-4D97-AF65-F5344CB8AC3E}">
        <p14:creationId xmlns:p14="http://schemas.microsoft.com/office/powerpoint/2010/main" val="79079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235</TotalTime>
  <Words>1749</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Well above my pay grade…</vt:lpstr>
      <vt:lpstr>Well above my pay grade…</vt:lpstr>
      <vt:lpstr>Way above my pay grade…</vt:lpstr>
      <vt:lpstr>Way above my paygrade…</vt:lpstr>
      <vt:lpstr>Way above my pay grade…</vt:lpstr>
      <vt:lpstr>Way above my pay grade…</vt:lpstr>
      <vt:lpstr>Way above my pay grade…</vt:lpstr>
      <vt:lpstr>Way above my pay grade…</vt:lpstr>
      <vt:lpstr>Way above my pay grade…</vt:lpstr>
      <vt:lpstr>Way above my pay grade…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 above my paygrade…</dc:title>
  <dc:creator>Philip Hammond</dc:creator>
  <cp:lastModifiedBy>Philip Hammond</cp:lastModifiedBy>
  <cp:revision>5</cp:revision>
  <dcterms:created xsi:type="dcterms:W3CDTF">2023-01-12T00:01:31Z</dcterms:created>
  <dcterms:modified xsi:type="dcterms:W3CDTF">2023-01-13T23:23:54Z</dcterms:modified>
</cp:coreProperties>
</file>