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946B58-5B6D-413E-AB5D-1F6A10C96758}" type="datetimeFigureOut">
              <a:rPr lang="en-AU" smtClean="0"/>
              <a:t>11/02/2023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53242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946B58-5B6D-413E-AB5D-1F6A10C96758}" type="datetimeFigureOut">
              <a:rPr lang="en-AU" smtClean="0"/>
              <a:t>11/02/2023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381825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946B58-5B6D-413E-AB5D-1F6A10C96758}" type="datetimeFigureOut">
              <a:rPr lang="en-AU" smtClean="0"/>
              <a:t>11/02/2023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47950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946B58-5B6D-413E-AB5D-1F6A10C96758}" type="datetimeFigureOut">
              <a:rPr lang="en-AU" smtClean="0"/>
              <a:t>11/02/2023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37876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946B58-5B6D-413E-AB5D-1F6A10C96758}" type="datetimeFigureOut">
              <a:rPr lang="en-AU" smtClean="0"/>
              <a:t>11/02/2023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3953594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946B58-5B6D-413E-AB5D-1F6A10C96758}" type="datetimeFigureOut">
              <a:rPr lang="en-AU" smtClean="0"/>
              <a:t>11/02/2023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231126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946B58-5B6D-413E-AB5D-1F6A10C96758}" type="datetimeFigureOut">
              <a:rPr lang="en-AU" smtClean="0"/>
              <a:t>11/02/2023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4266241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946B58-5B6D-413E-AB5D-1F6A10C96758}" type="datetimeFigureOut">
              <a:rPr lang="en-AU" smtClean="0"/>
              <a:t>11/02/2023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1421547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46B58-5B6D-413E-AB5D-1F6A10C96758}" type="datetimeFigureOut">
              <a:rPr lang="en-AU" smtClean="0"/>
              <a:t>11/02/2023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70705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946B58-5B6D-413E-AB5D-1F6A10C96758}" type="datetimeFigureOut">
              <a:rPr lang="en-AU" smtClean="0"/>
              <a:t>11/02/2023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189161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946B58-5B6D-413E-AB5D-1F6A10C96758}" type="datetimeFigureOut">
              <a:rPr lang="en-AU" smtClean="0"/>
              <a:t>11/02/2023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4DD8B09-872D-455E-94BD-9A1806F69511}" type="slidenum">
              <a:rPr lang="en-AU" smtClean="0"/>
              <a:t>‹#›</a:t>
            </a:fld>
            <a:endParaRPr lang="en-AU"/>
          </a:p>
        </p:txBody>
      </p:sp>
    </p:spTree>
    <p:extLst>
      <p:ext uri="{BB962C8B-B14F-4D97-AF65-F5344CB8AC3E}">
        <p14:creationId xmlns:p14="http://schemas.microsoft.com/office/powerpoint/2010/main" val="574550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46B58-5B6D-413E-AB5D-1F6A10C96758}" type="datetimeFigureOut">
              <a:rPr lang="en-AU" smtClean="0"/>
              <a:t>11/02/2023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D8B09-872D-455E-94BD-9A1806F69511}" type="slidenum">
              <a:rPr lang="en-AU" smtClean="0"/>
              <a:t>‹#›</a:t>
            </a:fld>
            <a:endParaRPr lang="en-AU"/>
          </a:p>
        </p:txBody>
      </p:sp>
    </p:spTree>
    <p:extLst>
      <p:ext uri="{BB962C8B-B14F-4D97-AF65-F5344CB8AC3E}">
        <p14:creationId xmlns:p14="http://schemas.microsoft.com/office/powerpoint/2010/main" val="124081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1FA22C-83B1-688E-2950-6ED28964EC44}"/>
              </a:ext>
            </a:extLst>
          </p:cNvPr>
          <p:cNvSpPr>
            <a:spLocks noGrp="1"/>
          </p:cNvSpPr>
          <p:nvPr>
            <p:ph type="title"/>
          </p:nvPr>
        </p:nvSpPr>
        <p:spPr>
          <a:xfrm>
            <a:off x="838200" y="365126"/>
            <a:ext cx="10515600" cy="315912"/>
          </a:xfrm>
        </p:spPr>
        <p:txBody>
          <a:bodyPr>
            <a:normAutofit fontScale="90000"/>
          </a:bodyPr>
          <a:lstStyle/>
          <a:p>
            <a:r>
              <a:rPr lang="en-AU" dirty="0">
                <a:solidFill>
                  <a:srgbClr val="FFC000"/>
                </a:solidFill>
              </a:rPr>
              <a:t>Contamination – not good</a:t>
            </a:r>
            <a:r>
              <a:rPr lang="en-AU" dirty="0"/>
              <a:t>.</a:t>
            </a:r>
          </a:p>
        </p:txBody>
      </p:sp>
      <p:sp>
        <p:nvSpPr>
          <p:cNvPr id="5" name="Content Placeholder 4">
            <a:extLst>
              <a:ext uri="{FF2B5EF4-FFF2-40B4-BE49-F238E27FC236}">
                <a16:creationId xmlns:a16="http://schemas.microsoft.com/office/drawing/2014/main" id="{23438F29-9C5E-5AFC-F84A-B680F1F6CDB1}"/>
              </a:ext>
            </a:extLst>
          </p:cNvPr>
          <p:cNvSpPr>
            <a:spLocks noGrp="1"/>
          </p:cNvSpPr>
          <p:nvPr>
            <p:ph idx="1"/>
          </p:nvPr>
        </p:nvSpPr>
        <p:spPr>
          <a:xfrm>
            <a:off x="838200" y="870012"/>
            <a:ext cx="10515600" cy="5306951"/>
          </a:xfrm>
        </p:spPr>
        <p:txBody>
          <a:bodyPr>
            <a:normAutofit lnSpcReduction="10000"/>
          </a:bodyPr>
          <a:lstStyle/>
          <a:p>
            <a:r>
              <a:rPr lang="en-US" sz="2400" dirty="0"/>
              <a:t>When contamination takes place, it usually spoils the product. If it doesn’t spoil it completely it certainly changes from the original… </a:t>
            </a:r>
          </a:p>
          <a:p>
            <a:r>
              <a:rPr lang="en-US" sz="2400" dirty="0"/>
              <a:t>Today we are going look at a contamination found in the bible… one that is deadly if not treated.</a:t>
            </a:r>
          </a:p>
          <a:p>
            <a:r>
              <a:rPr lang="en-US" sz="2400" dirty="0">
                <a:solidFill>
                  <a:srgbClr val="00B0F0"/>
                </a:solidFill>
              </a:rPr>
              <a:t>6 In the year that King Uzziah died, I saw the Lord sitting on a throne, high and lifted up, and the train of His </a:t>
            </a:r>
            <a:r>
              <a:rPr lang="en-US" sz="2400" i="1" dirty="0">
                <a:solidFill>
                  <a:srgbClr val="00B0F0"/>
                </a:solidFill>
              </a:rPr>
              <a:t>robe</a:t>
            </a:r>
            <a:r>
              <a:rPr lang="en-US" sz="2400" dirty="0">
                <a:solidFill>
                  <a:srgbClr val="00B0F0"/>
                </a:solidFill>
              </a:rPr>
              <a:t> filled the temple. </a:t>
            </a:r>
            <a:r>
              <a:rPr lang="en-US" sz="2400" baseline="30000" dirty="0">
                <a:solidFill>
                  <a:srgbClr val="00B0F0"/>
                </a:solidFill>
              </a:rPr>
              <a:t>2 </a:t>
            </a:r>
            <a:r>
              <a:rPr lang="en-US" sz="2400" dirty="0">
                <a:solidFill>
                  <a:srgbClr val="00B0F0"/>
                </a:solidFill>
              </a:rPr>
              <a:t>Above it stood seraphim; each one had six wings: with two he covered his face, with two he covered his feet, and with two he flew. </a:t>
            </a:r>
            <a:r>
              <a:rPr lang="en-US" sz="2400" baseline="30000" dirty="0">
                <a:solidFill>
                  <a:srgbClr val="00B0F0"/>
                </a:solidFill>
              </a:rPr>
              <a:t>3 </a:t>
            </a:r>
            <a:r>
              <a:rPr lang="en-US" sz="2400" dirty="0">
                <a:solidFill>
                  <a:srgbClr val="00B0F0"/>
                </a:solidFill>
              </a:rPr>
              <a:t>And one cried to another and said: “Holy, holy, holy </a:t>
            </a:r>
            <a:r>
              <a:rPr lang="en-US" sz="2400" i="1" dirty="0">
                <a:solidFill>
                  <a:srgbClr val="00B0F0"/>
                </a:solidFill>
              </a:rPr>
              <a:t>is</a:t>
            </a:r>
            <a:r>
              <a:rPr lang="en-US" sz="2400" dirty="0">
                <a:solidFill>
                  <a:srgbClr val="00B0F0"/>
                </a:solidFill>
              </a:rPr>
              <a:t> the </a:t>
            </a:r>
            <a:r>
              <a:rPr lang="en-US" sz="2400" cap="small" dirty="0">
                <a:solidFill>
                  <a:srgbClr val="00B0F0"/>
                </a:solidFill>
                <a:effectLst/>
              </a:rPr>
              <a:t>Lord</a:t>
            </a:r>
            <a:r>
              <a:rPr lang="en-US" sz="2400" dirty="0">
                <a:solidFill>
                  <a:srgbClr val="00B0F0"/>
                </a:solidFill>
              </a:rPr>
              <a:t> of hosts; The whole earth </a:t>
            </a:r>
            <a:r>
              <a:rPr lang="en-US" sz="2400" i="1" dirty="0">
                <a:solidFill>
                  <a:srgbClr val="00B0F0"/>
                </a:solidFill>
              </a:rPr>
              <a:t>is</a:t>
            </a:r>
            <a:r>
              <a:rPr lang="en-US" sz="2400" dirty="0">
                <a:solidFill>
                  <a:srgbClr val="00B0F0"/>
                </a:solidFill>
              </a:rPr>
              <a:t> full of His glory!” </a:t>
            </a:r>
            <a:r>
              <a:rPr lang="en-US" sz="2400" baseline="30000" dirty="0">
                <a:solidFill>
                  <a:srgbClr val="00B0F0"/>
                </a:solidFill>
              </a:rPr>
              <a:t>4 </a:t>
            </a:r>
            <a:r>
              <a:rPr lang="en-US" sz="2400" dirty="0">
                <a:solidFill>
                  <a:srgbClr val="00B0F0"/>
                </a:solidFill>
              </a:rPr>
              <a:t>And the posts of the door were shaken by the voice of him who cried out, and the house was filled with smoke. </a:t>
            </a:r>
            <a:r>
              <a:rPr lang="en-US" sz="2400" baseline="30000" dirty="0">
                <a:solidFill>
                  <a:srgbClr val="00B0F0"/>
                </a:solidFill>
              </a:rPr>
              <a:t>5 </a:t>
            </a:r>
            <a:r>
              <a:rPr lang="en-US" sz="2400" dirty="0">
                <a:solidFill>
                  <a:srgbClr val="00B0F0"/>
                </a:solidFill>
              </a:rPr>
              <a:t>So I said: “Woe </a:t>
            </a:r>
            <a:r>
              <a:rPr lang="en-US" sz="2400" i="1" dirty="0">
                <a:solidFill>
                  <a:srgbClr val="00B0F0"/>
                </a:solidFill>
              </a:rPr>
              <a:t>is</a:t>
            </a:r>
            <a:r>
              <a:rPr lang="en-US" sz="2400" dirty="0">
                <a:solidFill>
                  <a:srgbClr val="00B0F0"/>
                </a:solidFill>
              </a:rPr>
              <a:t> me, for I am undone! Because I </a:t>
            </a:r>
            <a:r>
              <a:rPr lang="en-US" sz="2400" i="1" dirty="0">
                <a:solidFill>
                  <a:srgbClr val="00B0F0"/>
                </a:solidFill>
              </a:rPr>
              <a:t>am</a:t>
            </a:r>
            <a:r>
              <a:rPr lang="en-US" sz="2400" dirty="0">
                <a:solidFill>
                  <a:srgbClr val="00B0F0"/>
                </a:solidFill>
              </a:rPr>
              <a:t> a man of unclean lips, And I dwell in the midst of a people of unclean lips; For my eyes have seen the King, The </a:t>
            </a:r>
            <a:r>
              <a:rPr lang="en-US" sz="2400" cap="small" dirty="0">
                <a:solidFill>
                  <a:srgbClr val="00B0F0"/>
                </a:solidFill>
                <a:effectLst/>
              </a:rPr>
              <a:t>Lord</a:t>
            </a:r>
            <a:r>
              <a:rPr lang="en-US" sz="2400" dirty="0">
                <a:solidFill>
                  <a:srgbClr val="00B0F0"/>
                </a:solidFill>
              </a:rPr>
              <a:t> of hosts.” </a:t>
            </a:r>
            <a:r>
              <a:rPr lang="en-US" sz="2400" baseline="30000" dirty="0">
                <a:solidFill>
                  <a:srgbClr val="00B0F0"/>
                </a:solidFill>
              </a:rPr>
              <a:t>6 </a:t>
            </a:r>
            <a:r>
              <a:rPr lang="en-US" sz="2400" dirty="0">
                <a:solidFill>
                  <a:srgbClr val="00B0F0"/>
                </a:solidFill>
              </a:rPr>
              <a:t>Then one of the seraphim flew to me, having in his hand a live coal </a:t>
            </a:r>
            <a:r>
              <a:rPr lang="en-US" sz="2400" i="1" dirty="0">
                <a:solidFill>
                  <a:srgbClr val="00B0F0"/>
                </a:solidFill>
              </a:rPr>
              <a:t>which</a:t>
            </a:r>
            <a:r>
              <a:rPr lang="en-US" sz="2400" dirty="0">
                <a:solidFill>
                  <a:srgbClr val="00B0F0"/>
                </a:solidFill>
              </a:rPr>
              <a:t> he had taken with the tongs from the altar. </a:t>
            </a:r>
            <a:r>
              <a:rPr lang="en-US" sz="2400" baseline="30000" dirty="0">
                <a:solidFill>
                  <a:srgbClr val="00B0F0"/>
                </a:solidFill>
              </a:rPr>
              <a:t>7 </a:t>
            </a:r>
            <a:r>
              <a:rPr lang="en-US" sz="2400" dirty="0">
                <a:solidFill>
                  <a:srgbClr val="00B0F0"/>
                </a:solidFill>
              </a:rPr>
              <a:t>And he touched my mouth </a:t>
            </a:r>
            <a:r>
              <a:rPr lang="en-US" sz="2400" i="1" dirty="0">
                <a:solidFill>
                  <a:srgbClr val="00B0F0"/>
                </a:solidFill>
              </a:rPr>
              <a:t>with it,</a:t>
            </a:r>
            <a:r>
              <a:rPr lang="en-US" sz="2400" dirty="0">
                <a:solidFill>
                  <a:srgbClr val="00B0F0"/>
                </a:solidFill>
              </a:rPr>
              <a:t> and said: “Behold, this has touched your lips; Your iniquity is taken away, And your sin purged.”  </a:t>
            </a:r>
            <a:r>
              <a:rPr lang="en-US" sz="2400" dirty="0"/>
              <a:t>Isaiah 6:1-7</a:t>
            </a:r>
          </a:p>
          <a:p>
            <a:endParaRPr lang="en-US" sz="2400" dirty="0"/>
          </a:p>
          <a:p>
            <a:endParaRPr lang="en-US" sz="2400" dirty="0"/>
          </a:p>
          <a:p>
            <a:endParaRPr lang="en-AU" dirty="0"/>
          </a:p>
        </p:txBody>
      </p:sp>
    </p:spTree>
    <p:extLst>
      <p:ext uri="{BB962C8B-B14F-4D97-AF65-F5344CB8AC3E}">
        <p14:creationId xmlns:p14="http://schemas.microsoft.com/office/powerpoint/2010/main" val="129997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AAE04-61D3-95CA-710E-0AD02555B32B}"/>
              </a:ext>
            </a:extLst>
          </p:cNvPr>
          <p:cNvSpPr>
            <a:spLocks noGrp="1"/>
          </p:cNvSpPr>
          <p:nvPr>
            <p:ph type="title"/>
          </p:nvPr>
        </p:nvSpPr>
        <p:spPr>
          <a:xfrm>
            <a:off x="838200" y="365126"/>
            <a:ext cx="10515600" cy="315912"/>
          </a:xfrm>
        </p:spPr>
        <p:txBody>
          <a:bodyPr>
            <a:normAutofit fontScale="90000"/>
          </a:bodyPr>
          <a:lstStyle/>
          <a:p>
            <a:r>
              <a:rPr lang="en-US" dirty="0">
                <a:solidFill>
                  <a:srgbClr val="FFC000"/>
                </a:solidFill>
              </a:rPr>
              <a:t>Contamination – not good.</a:t>
            </a:r>
            <a:endParaRPr lang="en-AU" dirty="0">
              <a:solidFill>
                <a:srgbClr val="FFC000"/>
              </a:solidFill>
            </a:endParaRPr>
          </a:p>
        </p:txBody>
      </p:sp>
      <p:sp>
        <p:nvSpPr>
          <p:cNvPr id="3" name="Content Placeholder 2">
            <a:extLst>
              <a:ext uri="{FF2B5EF4-FFF2-40B4-BE49-F238E27FC236}">
                <a16:creationId xmlns:a16="http://schemas.microsoft.com/office/drawing/2014/main" id="{3B0A2032-5E50-003B-27D7-FB26E1F5B7F7}"/>
              </a:ext>
            </a:extLst>
          </p:cNvPr>
          <p:cNvSpPr>
            <a:spLocks noGrp="1"/>
          </p:cNvSpPr>
          <p:nvPr>
            <p:ph idx="1"/>
          </p:nvPr>
        </p:nvSpPr>
        <p:spPr>
          <a:xfrm>
            <a:off x="838200" y="914400"/>
            <a:ext cx="10515600" cy="5262563"/>
          </a:xfrm>
        </p:spPr>
        <p:txBody>
          <a:bodyPr/>
          <a:lstStyle/>
          <a:p>
            <a:r>
              <a:rPr lang="en-US" dirty="0"/>
              <a:t>We have a number of interesting players in this short passage of scripture:</a:t>
            </a:r>
          </a:p>
          <a:p>
            <a:r>
              <a:rPr lang="en-US" dirty="0"/>
              <a:t>King Uzziah – who died = end of a period of time.</a:t>
            </a:r>
          </a:p>
          <a:p>
            <a:r>
              <a:rPr lang="en-US" dirty="0"/>
              <a:t>YHVH – The Elohim of Israel.</a:t>
            </a:r>
          </a:p>
          <a:p>
            <a:r>
              <a:rPr lang="en-US" dirty="0"/>
              <a:t>Seraphim – Giving glory to YHVH</a:t>
            </a:r>
          </a:p>
          <a:p>
            <a:r>
              <a:rPr lang="en-US" dirty="0"/>
              <a:t>Isaiah – A man of unclean lips.</a:t>
            </a:r>
          </a:p>
          <a:p>
            <a:r>
              <a:rPr lang="en-US" dirty="0"/>
              <a:t>THE KING – YAHWEH  </a:t>
            </a:r>
            <a:r>
              <a:rPr lang="en-US" dirty="0" err="1"/>
              <a:t>Tz’ba</a:t>
            </a:r>
            <a:r>
              <a:rPr lang="en-US" dirty="0"/>
              <a:t>-ah</a:t>
            </a:r>
          </a:p>
          <a:p>
            <a:r>
              <a:rPr lang="en-US" dirty="0"/>
              <a:t>In reading these passages I ask: Is there a link for us today or is it just history??? Well I found a link between all the above and us.</a:t>
            </a:r>
          </a:p>
          <a:p>
            <a:r>
              <a:rPr lang="en-US" dirty="0"/>
              <a:t>It all began with Uzziah and his death:</a:t>
            </a:r>
          </a:p>
          <a:p>
            <a:endParaRPr lang="en-AU" dirty="0"/>
          </a:p>
        </p:txBody>
      </p:sp>
    </p:spTree>
    <p:extLst>
      <p:ext uri="{BB962C8B-B14F-4D97-AF65-F5344CB8AC3E}">
        <p14:creationId xmlns:p14="http://schemas.microsoft.com/office/powerpoint/2010/main" val="292717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E161E-1E0A-DBAC-3168-D898370B7AE4}"/>
              </a:ext>
            </a:extLst>
          </p:cNvPr>
          <p:cNvSpPr>
            <a:spLocks noGrp="1"/>
          </p:cNvSpPr>
          <p:nvPr>
            <p:ph type="title"/>
          </p:nvPr>
        </p:nvSpPr>
        <p:spPr>
          <a:xfrm>
            <a:off x="838200" y="365125"/>
            <a:ext cx="10515600" cy="380599"/>
          </a:xfrm>
        </p:spPr>
        <p:txBody>
          <a:bodyPr>
            <a:normAutofit fontScale="90000"/>
          </a:bodyPr>
          <a:lstStyle/>
          <a:p>
            <a:r>
              <a:rPr lang="en-US" dirty="0">
                <a:solidFill>
                  <a:srgbClr val="FFC000"/>
                </a:solidFill>
              </a:rPr>
              <a:t>Contamination – not good.</a:t>
            </a:r>
            <a:endParaRPr lang="en-AU" dirty="0">
              <a:solidFill>
                <a:srgbClr val="FFC000"/>
              </a:solidFill>
            </a:endParaRPr>
          </a:p>
        </p:txBody>
      </p:sp>
      <p:sp>
        <p:nvSpPr>
          <p:cNvPr id="3" name="Content Placeholder 2">
            <a:extLst>
              <a:ext uri="{FF2B5EF4-FFF2-40B4-BE49-F238E27FC236}">
                <a16:creationId xmlns:a16="http://schemas.microsoft.com/office/drawing/2014/main" id="{BB97F1C7-CE3C-DD24-4A7B-EEE55A951AAA}"/>
              </a:ext>
            </a:extLst>
          </p:cNvPr>
          <p:cNvSpPr>
            <a:spLocks noGrp="1"/>
          </p:cNvSpPr>
          <p:nvPr>
            <p:ph idx="1"/>
          </p:nvPr>
        </p:nvSpPr>
        <p:spPr>
          <a:xfrm>
            <a:off x="838200" y="914400"/>
            <a:ext cx="10515600" cy="5262563"/>
          </a:xfrm>
        </p:spPr>
        <p:txBody>
          <a:bodyPr>
            <a:normAutofit lnSpcReduction="10000"/>
          </a:bodyPr>
          <a:lstStyle/>
          <a:p>
            <a:r>
              <a:rPr lang="en-US" sz="2000" baseline="30000" dirty="0">
                <a:solidFill>
                  <a:srgbClr val="00B0F0"/>
                </a:solidFill>
              </a:rPr>
              <a:t>14 </a:t>
            </a:r>
            <a:r>
              <a:rPr lang="en-US" sz="2000" dirty="0">
                <a:solidFill>
                  <a:srgbClr val="00B0F0"/>
                </a:solidFill>
              </a:rPr>
              <a:t>Then Uzziah prepared for them, for the entire army, shields, spears, helmets, body armor, bows, and slings </a:t>
            </a:r>
            <a:r>
              <a:rPr lang="en-US" sz="2000" i="1" dirty="0">
                <a:solidFill>
                  <a:srgbClr val="00B0F0"/>
                </a:solidFill>
              </a:rPr>
              <a:t>to cast</a:t>
            </a:r>
            <a:r>
              <a:rPr lang="en-US" sz="2000" dirty="0">
                <a:solidFill>
                  <a:srgbClr val="00B0F0"/>
                </a:solidFill>
              </a:rPr>
              <a:t> stones. </a:t>
            </a:r>
            <a:r>
              <a:rPr lang="en-US" sz="2000" baseline="30000" dirty="0">
                <a:solidFill>
                  <a:srgbClr val="00B0F0"/>
                </a:solidFill>
              </a:rPr>
              <a:t>15 </a:t>
            </a:r>
            <a:r>
              <a:rPr lang="en-US" sz="2000" dirty="0">
                <a:solidFill>
                  <a:srgbClr val="00B0F0"/>
                </a:solidFill>
              </a:rPr>
              <a:t>And he made devices in Jerusalem, invented by skillful men, to be on the towers and the corners, to shoot arrows and large stones. </a:t>
            </a:r>
            <a:r>
              <a:rPr lang="en-US" sz="2000" dirty="0">
                <a:solidFill>
                  <a:srgbClr val="FFFF00"/>
                </a:solidFill>
              </a:rPr>
              <a:t>So his fame spread far and wide, for he was marvelously helped till he became strong.  </a:t>
            </a:r>
            <a:r>
              <a:rPr lang="en-US" sz="2000" dirty="0"/>
              <a:t>2 Chronicles 26:14-15.</a:t>
            </a:r>
          </a:p>
          <a:p>
            <a:r>
              <a:rPr lang="en-US" sz="2000" dirty="0"/>
              <a:t>Then we pick up the account in the next verse:</a:t>
            </a:r>
          </a:p>
          <a:p>
            <a:r>
              <a:rPr lang="en-US" sz="2000" baseline="30000" dirty="0">
                <a:solidFill>
                  <a:srgbClr val="FFFF00"/>
                </a:solidFill>
              </a:rPr>
              <a:t>16 </a:t>
            </a:r>
            <a:r>
              <a:rPr lang="en-US" sz="2000" dirty="0">
                <a:solidFill>
                  <a:srgbClr val="FFFF00"/>
                </a:solidFill>
              </a:rPr>
              <a:t>But when he was strong his heart was lifted up, to </a:t>
            </a:r>
            <a:r>
              <a:rPr lang="en-US" sz="2000" i="1" dirty="0">
                <a:solidFill>
                  <a:srgbClr val="FFFF00"/>
                </a:solidFill>
              </a:rPr>
              <a:t>his</a:t>
            </a:r>
            <a:r>
              <a:rPr lang="en-US" sz="2000" dirty="0">
                <a:solidFill>
                  <a:srgbClr val="FFFF00"/>
                </a:solidFill>
              </a:rPr>
              <a:t> destruction, </a:t>
            </a:r>
            <a:r>
              <a:rPr lang="en-US" sz="2000" dirty="0">
                <a:solidFill>
                  <a:srgbClr val="00B0F0"/>
                </a:solidFill>
              </a:rPr>
              <a:t>for he transgressed against the </a:t>
            </a:r>
            <a:r>
              <a:rPr lang="en-US" sz="2000" cap="small" dirty="0">
                <a:solidFill>
                  <a:srgbClr val="00B0F0"/>
                </a:solidFill>
                <a:effectLst/>
              </a:rPr>
              <a:t>Lord</a:t>
            </a:r>
            <a:r>
              <a:rPr lang="en-US" sz="2000" dirty="0">
                <a:solidFill>
                  <a:srgbClr val="00B0F0"/>
                </a:solidFill>
              </a:rPr>
              <a:t> his God by entering the temple of the </a:t>
            </a:r>
            <a:r>
              <a:rPr lang="en-US" sz="2000" cap="small" dirty="0">
                <a:solidFill>
                  <a:srgbClr val="00B0F0"/>
                </a:solidFill>
                <a:effectLst/>
              </a:rPr>
              <a:t>Lord</a:t>
            </a:r>
            <a:r>
              <a:rPr lang="en-US" sz="2000" dirty="0">
                <a:solidFill>
                  <a:srgbClr val="00B0F0"/>
                </a:solidFill>
              </a:rPr>
              <a:t> to burn incense on the altar of incense. </a:t>
            </a:r>
            <a:r>
              <a:rPr lang="en-US" sz="2000" baseline="30000" dirty="0">
                <a:solidFill>
                  <a:srgbClr val="00B0F0"/>
                </a:solidFill>
              </a:rPr>
              <a:t>17 </a:t>
            </a:r>
            <a:r>
              <a:rPr lang="en-US" sz="2000" dirty="0">
                <a:solidFill>
                  <a:srgbClr val="00B0F0"/>
                </a:solidFill>
              </a:rPr>
              <a:t>So Azariah the priest went in after him, and with him were eighty priests of the </a:t>
            </a:r>
            <a:r>
              <a:rPr lang="en-US" sz="2000" cap="small" dirty="0">
                <a:solidFill>
                  <a:srgbClr val="00B0F0"/>
                </a:solidFill>
                <a:effectLst/>
              </a:rPr>
              <a:t>Lord</a:t>
            </a:r>
            <a:r>
              <a:rPr lang="en-US" sz="2000" dirty="0">
                <a:solidFill>
                  <a:srgbClr val="00B0F0"/>
                </a:solidFill>
              </a:rPr>
              <a:t>—valiant men. </a:t>
            </a:r>
            <a:r>
              <a:rPr lang="en-US" sz="2000" baseline="30000" dirty="0">
                <a:solidFill>
                  <a:srgbClr val="00B0F0"/>
                </a:solidFill>
              </a:rPr>
              <a:t>18 </a:t>
            </a:r>
            <a:r>
              <a:rPr lang="en-US" sz="2000" dirty="0">
                <a:solidFill>
                  <a:srgbClr val="00B0F0"/>
                </a:solidFill>
              </a:rPr>
              <a:t>And they withstood King Uzziah, and said to him, “</a:t>
            </a:r>
            <a:r>
              <a:rPr lang="en-US" sz="2000" i="1" dirty="0">
                <a:solidFill>
                  <a:srgbClr val="00B0F0"/>
                </a:solidFill>
              </a:rPr>
              <a:t>It</a:t>
            </a:r>
            <a:r>
              <a:rPr lang="en-US" sz="2000" dirty="0">
                <a:solidFill>
                  <a:srgbClr val="00B0F0"/>
                </a:solidFill>
              </a:rPr>
              <a:t> </a:t>
            </a:r>
            <a:r>
              <a:rPr lang="en-US" sz="2000" i="1" dirty="0">
                <a:solidFill>
                  <a:srgbClr val="00B0F0"/>
                </a:solidFill>
              </a:rPr>
              <a:t>is</a:t>
            </a:r>
            <a:r>
              <a:rPr lang="en-US" sz="2000" dirty="0">
                <a:solidFill>
                  <a:srgbClr val="00B0F0"/>
                </a:solidFill>
              </a:rPr>
              <a:t> not for you, Uzziah, to burn incense to the </a:t>
            </a:r>
            <a:r>
              <a:rPr lang="en-US" sz="2000" cap="small" dirty="0">
                <a:solidFill>
                  <a:srgbClr val="00B0F0"/>
                </a:solidFill>
                <a:effectLst/>
              </a:rPr>
              <a:t>Lord</a:t>
            </a:r>
            <a:r>
              <a:rPr lang="en-US" sz="2000" dirty="0">
                <a:solidFill>
                  <a:srgbClr val="00B0F0"/>
                </a:solidFill>
              </a:rPr>
              <a:t>, but for the priests, the sons of Aaron, who are consecrated to burn incense. Get out of the sanctuary, for you have trespassed! You </a:t>
            </a:r>
            <a:r>
              <a:rPr lang="en-US" sz="2000" i="1" dirty="0">
                <a:solidFill>
                  <a:srgbClr val="00B0F0"/>
                </a:solidFill>
              </a:rPr>
              <a:t>shall have</a:t>
            </a:r>
            <a:r>
              <a:rPr lang="en-US" sz="2000" dirty="0">
                <a:solidFill>
                  <a:srgbClr val="00B0F0"/>
                </a:solidFill>
              </a:rPr>
              <a:t> no honor from the </a:t>
            </a:r>
            <a:r>
              <a:rPr lang="en-US" sz="2000" cap="small" dirty="0">
                <a:solidFill>
                  <a:srgbClr val="00B0F0"/>
                </a:solidFill>
                <a:effectLst/>
              </a:rPr>
              <a:t>Lord</a:t>
            </a:r>
            <a:r>
              <a:rPr lang="en-US" sz="2000" dirty="0">
                <a:solidFill>
                  <a:srgbClr val="00B0F0"/>
                </a:solidFill>
              </a:rPr>
              <a:t> God.”  </a:t>
            </a:r>
            <a:r>
              <a:rPr lang="en-US" sz="2000" dirty="0"/>
              <a:t>2 Chronicles 26:16-18</a:t>
            </a:r>
          </a:p>
          <a:p>
            <a:r>
              <a:rPr lang="en-US" sz="2000" dirty="0"/>
              <a:t>We have the response to a haughty heart:</a:t>
            </a:r>
          </a:p>
          <a:p>
            <a:r>
              <a:rPr lang="en-US" sz="2000" baseline="30000" dirty="0">
                <a:solidFill>
                  <a:srgbClr val="FFFF00"/>
                </a:solidFill>
              </a:rPr>
              <a:t>19 </a:t>
            </a:r>
            <a:r>
              <a:rPr lang="en-US" sz="2000" dirty="0">
                <a:solidFill>
                  <a:srgbClr val="FFFF00"/>
                </a:solidFill>
              </a:rPr>
              <a:t>Then Uzziah became furious; </a:t>
            </a:r>
            <a:r>
              <a:rPr lang="en-US" sz="2000" dirty="0">
                <a:solidFill>
                  <a:srgbClr val="00B0F0"/>
                </a:solidFill>
              </a:rPr>
              <a:t>and he </a:t>
            </a:r>
            <a:r>
              <a:rPr lang="en-US" sz="2000" i="1" dirty="0">
                <a:solidFill>
                  <a:srgbClr val="00B0F0"/>
                </a:solidFill>
              </a:rPr>
              <a:t>had</a:t>
            </a:r>
            <a:r>
              <a:rPr lang="en-US" sz="2000" dirty="0">
                <a:solidFill>
                  <a:srgbClr val="00B0F0"/>
                </a:solidFill>
              </a:rPr>
              <a:t> a censer in his hand to burn incense. And while he was angry with the priests, </a:t>
            </a:r>
            <a:r>
              <a:rPr lang="en-US" sz="2000" dirty="0">
                <a:solidFill>
                  <a:srgbClr val="FFFF00"/>
                </a:solidFill>
              </a:rPr>
              <a:t>leprosy broke out on his forehead, </a:t>
            </a:r>
            <a:r>
              <a:rPr lang="en-US" sz="2000" dirty="0">
                <a:solidFill>
                  <a:srgbClr val="00B0F0"/>
                </a:solidFill>
              </a:rPr>
              <a:t>before the priests in the house of the </a:t>
            </a:r>
            <a:r>
              <a:rPr lang="en-US" sz="2000" cap="small" dirty="0">
                <a:solidFill>
                  <a:srgbClr val="00B0F0"/>
                </a:solidFill>
                <a:effectLst/>
              </a:rPr>
              <a:t>Lord</a:t>
            </a:r>
            <a:r>
              <a:rPr lang="en-US" sz="2000" dirty="0">
                <a:solidFill>
                  <a:srgbClr val="00B0F0"/>
                </a:solidFill>
              </a:rPr>
              <a:t>, beside the incense altar. </a:t>
            </a:r>
            <a:r>
              <a:rPr lang="en-US" sz="2000" baseline="30000" dirty="0">
                <a:solidFill>
                  <a:srgbClr val="00B0F0"/>
                </a:solidFill>
              </a:rPr>
              <a:t>20 </a:t>
            </a:r>
            <a:r>
              <a:rPr lang="en-US" sz="2000" dirty="0">
                <a:solidFill>
                  <a:srgbClr val="00B0F0"/>
                </a:solidFill>
              </a:rPr>
              <a:t>And Azariah the chief priest and all the priests looked at him, and there, on his forehead, </a:t>
            </a:r>
            <a:r>
              <a:rPr lang="en-US" sz="2000" dirty="0">
                <a:solidFill>
                  <a:srgbClr val="FFFF00"/>
                </a:solidFill>
              </a:rPr>
              <a:t>he </a:t>
            </a:r>
            <a:r>
              <a:rPr lang="en-US" sz="2000" i="1" dirty="0">
                <a:solidFill>
                  <a:srgbClr val="FFFF00"/>
                </a:solidFill>
              </a:rPr>
              <a:t>was</a:t>
            </a:r>
            <a:r>
              <a:rPr lang="en-US" sz="2000" dirty="0">
                <a:solidFill>
                  <a:srgbClr val="FFFF00"/>
                </a:solidFill>
              </a:rPr>
              <a:t> leprous; </a:t>
            </a:r>
            <a:r>
              <a:rPr lang="en-US" sz="2000" dirty="0">
                <a:solidFill>
                  <a:srgbClr val="00B0F0"/>
                </a:solidFill>
              </a:rPr>
              <a:t>so they thrust him out of that place. Indeed he also hurried to get out, because </a:t>
            </a:r>
            <a:r>
              <a:rPr lang="en-US" sz="2000" dirty="0">
                <a:solidFill>
                  <a:srgbClr val="FFFF00"/>
                </a:solidFill>
              </a:rPr>
              <a:t>the </a:t>
            </a:r>
            <a:r>
              <a:rPr lang="en-US" sz="2000" cap="small" dirty="0">
                <a:solidFill>
                  <a:srgbClr val="FFFF00"/>
                </a:solidFill>
                <a:effectLst/>
              </a:rPr>
              <a:t>Lord</a:t>
            </a:r>
            <a:r>
              <a:rPr lang="en-US" sz="2000" dirty="0">
                <a:solidFill>
                  <a:srgbClr val="FFFF00"/>
                </a:solidFill>
              </a:rPr>
              <a:t> had struck him.  </a:t>
            </a:r>
            <a:r>
              <a:rPr lang="en-US" sz="2000" dirty="0"/>
              <a:t>2 Chronicles 26:19-20</a:t>
            </a:r>
          </a:p>
          <a:p>
            <a:endParaRPr lang="en-US" sz="2000" dirty="0"/>
          </a:p>
          <a:p>
            <a:endParaRPr lang="en-US" sz="2400" dirty="0"/>
          </a:p>
          <a:p>
            <a:endParaRPr lang="en-AU" dirty="0"/>
          </a:p>
        </p:txBody>
      </p:sp>
    </p:spTree>
    <p:extLst>
      <p:ext uri="{BB962C8B-B14F-4D97-AF65-F5344CB8AC3E}">
        <p14:creationId xmlns:p14="http://schemas.microsoft.com/office/powerpoint/2010/main" val="34506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2D63-C187-26B1-397E-67A7B277B091}"/>
              </a:ext>
            </a:extLst>
          </p:cNvPr>
          <p:cNvSpPr>
            <a:spLocks noGrp="1"/>
          </p:cNvSpPr>
          <p:nvPr>
            <p:ph type="title"/>
          </p:nvPr>
        </p:nvSpPr>
        <p:spPr>
          <a:xfrm>
            <a:off x="838200" y="365125"/>
            <a:ext cx="10515600" cy="380599"/>
          </a:xfrm>
        </p:spPr>
        <p:txBody>
          <a:bodyPr>
            <a:normAutofit fontScale="90000"/>
          </a:bodyPr>
          <a:lstStyle/>
          <a:p>
            <a:r>
              <a:rPr lang="en-US" dirty="0">
                <a:solidFill>
                  <a:srgbClr val="FFC000"/>
                </a:solidFill>
              </a:rPr>
              <a:t>Contamination – not good.</a:t>
            </a:r>
            <a:endParaRPr lang="en-AU" dirty="0">
              <a:solidFill>
                <a:srgbClr val="FFC000"/>
              </a:solidFill>
            </a:endParaRPr>
          </a:p>
        </p:txBody>
      </p:sp>
      <p:sp>
        <p:nvSpPr>
          <p:cNvPr id="3" name="Content Placeholder 2">
            <a:extLst>
              <a:ext uri="{FF2B5EF4-FFF2-40B4-BE49-F238E27FC236}">
                <a16:creationId xmlns:a16="http://schemas.microsoft.com/office/drawing/2014/main" id="{74DBC1EA-E42F-34BF-83EB-4BB4C9C96761}"/>
              </a:ext>
            </a:extLst>
          </p:cNvPr>
          <p:cNvSpPr>
            <a:spLocks noGrp="1"/>
          </p:cNvSpPr>
          <p:nvPr>
            <p:ph idx="1"/>
          </p:nvPr>
        </p:nvSpPr>
        <p:spPr>
          <a:xfrm>
            <a:off x="838200" y="976544"/>
            <a:ext cx="10515600" cy="5200419"/>
          </a:xfrm>
        </p:spPr>
        <p:txBody>
          <a:bodyPr>
            <a:normAutofit fontScale="92500" lnSpcReduction="20000"/>
          </a:bodyPr>
          <a:lstStyle/>
          <a:p>
            <a:r>
              <a:rPr lang="en-US" sz="2000" baseline="30000" dirty="0">
                <a:solidFill>
                  <a:srgbClr val="00B0F0"/>
                </a:solidFill>
              </a:rPr>
              <a:t>21 </a:t>
            </a:r>
            <a:r>
              <a:rPr lang="en-US" sz="2000" dirty="0">
                <a:solidFill>
                  <a:srgbClr val="00B0F0"/>
                </a:solidFill>
              </a:rPr>
              <a:t>King Uzziah </a:t>
            </a:r>
            <a:r>
              <a:rPr lang="en-US" sz="2000" dirty="0">
                <a:solidFill>
                  <a:srgbClr val="FFFF00"/>
                </a:solidFill>
              </a:rPr>
              <a:t>was a leper until the day of his death. </a:t>
            </a:r>
            <a:r>
              <a:rPr lang="en-US" sz="2000" dirty="0">
                <a:solidFill>
                  <a:srgbClr val="00B0F0"/>
                </a:solidFill>
              </a:rPr>
              <a:t>He dwelt in an isolated house, because he was a leper; for he was cut off from the house of the </a:t>
            </a:r>
            <a:r>
              <a:rPr lang="en-US" sz="2000" cap="small" dirty="0">
                <a:solidFill>
                  <a:srgbClr val="00B0F0"/>
                </a:solidFill>
                <a:effectLst/>
              </a:rPr>
              <a:t>Lord</a:t>
            </a:r>
            <a:r>
              <a:rPr lang="en-US" sz="2000" dirty="0">
                <a:solidFill>
                  <a:srgbClr val="00B0F0"/>
                </a:solidFill>
              </a:rPr>
              <a:t>. Then Jotham his son </a:t>
            </a:r>
            <a:r>
              <a:rPr lang="en-US" sz="2000" i="1" dirty="0">
                <a:solidFill>
                  <a:srgbClr val="00B0F0"/>
                </a:solidFill>
              </a:rPr>
              <a:t>was</a:t>
            </a:r>
            <a:r>
              <a:rPr lang="en-US" sz="2000" dirty="0">
                <a:solidFill>
                  <a:srgbClr val="00B0F0"/>
                </a:solidFill>
              </a:rPr>
              <a:t> over the king’s house, judging the people of the land. </a:t>
            </a:r>
            <a:r>
              <a:rPr lang="en-US" sz="2000" baseline="30000" dirty="0">
                <a:solidFill>
                  <a:srgbClr val="00B0F0"/>
                </a:solidFill>
              </a:rPr>
              <a:t>22 </a:t>
            </a:r>
            <a:r>
              <a:rPr lang="en-US" sz="2000" dirty="0">
                <a:solidFill>
                  <a:srgbClr val="00B0F0"/>
                </a:solidFill>
              </a:rPr>
              <a:t>Now the rest of the acts of Uzziah, from first to last, the prophet Isaiah the son of </a:t>
            </a:r>
            <a:r>
              <a:rPr lang="en-US" sz="2000" dirty="0" err="1">
                <a:solidFill>
                  <a:srgbClr val="00B0F0"/>
                </a:solidFill>
              </a:rPr>
              <a:t>Amoz</a:t>
            </a:r>
            <a:r>
              <a:rPr lang="en-US" sz="2000" dirty="0">
                <a:solidFill>
                  <a:srgbClr val="00B0F0"/>
                </a:solidFill>
              </a:rPr>
              <a:t> wrote.  </a:t>
            </a:r>
            <a:r>
              <a:rPr lang="en-US" sz="2000" dirty="0"/>
              <a:t>2 Chronicles 26:21-22</a:t>
            </a:r>
          </a:p>
          <a:p>
            <a:pPr>
              <a:lnSpc>
                <a:spcPct val="115000"/>
              </a:lnSpc>
              <a:spcAft>
                <a:spcPts val="10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This King of Judah died in a state of:</a:t>
            </a:r>
          </a:p>
          <a:p>
            <a:pPr>
              <a:lnSpc>
                <a:spcPct val="115000"/>
              </a:lnSpc>
              <a:spcAft>
                <a:spcPts val="1000"/>
              </a:spcAft>
            </a:pPr>
            <a:r>
              <a:rPr lang="en-AU" sz="2200" dirty="0">
                <a:effectLst/>
                <a:latin typeface="Calibri" panose="020F0502020204030204" pitchFamily="34" charset="0"/>
                <a:ea typeface="Calibri" panose="020F0502020204030204" pitchFamily="34" charset="0"/>
                <a:cs typeface="Times New Roman" panose="02020603050405020304" pitchFamily="18" charset="0"/>
              </a:rPr>
              <a:t> </a:t>
            </a:r>
            <a:r>
              <a:rPr lang="en-AU" sz="2600" b="1" dirty="0" err="1">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tzaraath</a:t>
            </a:r>
            <a:r>
              <a:rPr lang="en-AU" sz="2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he-IL" sz="2600" dirty="0">
                <a:solidFill>
                  <a:srgbClr val="FFFF00"/>
                </a:solidFill>
                <a:effectLst/>
                <a:latin typeface="Calibri" panose="020F0502020204030204" pitchFamily="34" charset="0"/>
                <a:ea typeface="Calibri" panose="020F0502020204030204" pitchFamily="34" charset="0"/>
                <a:cs typeface="Aharoni" panose="02010803020104030203" pitchFamily="2" charset="-79"/>
              </a:rPr>
              <a:t>צָרַעַת</a:t>
            </a:r>
            <a:r>
              <a:rPr lang="en-AU" sz="2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AU" sz="2200" b="1" dirty="0">
                <a:effectLst/>
                <a:latin typeface="Calibri" panose="020F0502020204030204" pitchFamily="34" charset="0"/>
                <a:ea typeface="Calibri" panose="020F0502020204030204" pitchFamily="34" charset="0"/>
                <a:cs typeface="Times New Roman" panose="02020603050405020304" pitchFamily="18" charset="0"/>
              </a:rPr>
              <a:t>            [</a:t>
            </a:r>
            <a:r>
              <a:rPr lang="en-AU" sz="2200" dirty="0">
                <a:effectLst/>
                <a:latin typeface="Calibri" panose="020F0502020204030204" pitchFamily="34" charset="0"/>
                <a:ea typeface="Calibri" panose="020F0502020204030204" pitchFamily="34" charset="0"/>
                <a:cs typeface="Times New Roman" panose="02020603050405020304" pitchFamily="18" charset="0"/>
              </a:rPr>
              <a:t>our bibles translate it as leprosy] however this is not a good translation. This disease according to the Jewish sages [R Hirsh does an excellent job in explaining this] is a manifestation of a spiritual malaise, a punishment designed to show the one afflicted that they must mend their ways. </a:t>
            </a:r>
          </a:p>
          <a:p>
            <a:pPr>
              <a:lnSpc>
                <a:spcPct val="115000"/>
              </a:lnSpc>
              <a:spcAft>
                <a:spcPts val="1000"/>
              </a:spcAft>
            </a:pPr>
            <a:r>
              <a:rPr lang="en-AU" sz="2200" dirty="0">
                <a:effectLst/>
                <a:latin typeface="Calibri" panose="020F0502020204030204" pitchFamily="34" charset="0"/>
                <a:ea typeface="Calibri" panose="020F0502020204030204" pitchFamily="34" charset="0"/>
                <a:cs typeface="Times New Roman" panose="02020603050405020304" pitchFamily="18" charset="0"/>
              </a:rPr>
              <a:t>As with King Uzziah, pride often prevents one from mending their ways and they may well die in a state of </a:t>
            </a:r>
            <a:r>
              <a:rPr lang="en-AU" sz="2200" b="1" dirty="0" err="1">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tzaraath</a:t>
            </a:r>
            <a:r>
              <a:rPr lang="en-AU" sz="22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endParaRPr lang="en-AU" sz="22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200" dirty="0">
                <a:latin typeface="Calibri" panose="020F0502020204030204" pitchFamily="34" charset="0"/>
                <a:ea typeface="Calibri" panose="020F0502020204030204" pitchFamily="34" charset="0"/>
                <a:cs typeface="Times New Roman" panose="02020603050405020304" pitchFamily="18" charset="0"/>
              </a:rPr>
              <a:t>S</a:t>
            </a:r>
            <a:r>
              <a:rPr lang="en-AU" sz="2200" dirty="0">
                <a:effectLst/>
                <a:latin typeface="Calibri" panose="020F0502020204030204" pitchFamily="34" charset="0"/>
                <a:ea typeface="Calibri" panose="020F0502020204030204" pitchFamily="34" charset="0"/>
                <a:cs typeface="Times New Roman" panose="02020603050405020304" pitchFamily="18" charset="0"/>
              </a:rPr>
              <a:t>uch a person is in a state of:</a:t>
            </a:r>
          </a:p>
          <a:p>
            <a:pPr>
              <a:lnSpc>
                <a:spcPct val="115000"/>
              </a:lnSpc>
              <a:spcAft>
                <a:spcPts val="1000"/>
              </a:spcAft>
            </a:pPr>
            <a:r>
              <a:rPr lang="en-AU" sz="2200" dirty="0">
                <a:effectLst/>
                <a:latin typeface="Calibri" panose="020F0502020204030204" pitchFamily="34" charset="0"/>
                <a:ea typeface="Calibri" panose="020F0502020204030204" pitchFamily="34" charset="0"/>
                <a:cs typeface="Times New Roman" panose="02020603050405020304" pitchFamily="18" charset="0"/>
              </a:rPr>
              <a:t> </a:t>
            </a:r>
            <a:r>
              <a:rPr lang="en-AU" sz="26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Tamei</a:t>
            </a:r>
            <a:r>
              <a:rPr lang="en-AU" sz="2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/Contamination  </a:t>
            </a:r>
            <a:r>
              <a:rPr lang="he-IL" sz="2600" dirty="0">
                <a:solidFill>
                  <a:srgbClr val="FF0000"/>
                </a:solidFill>
                <a:effectLst/>
                <a:latin typeface="Calibri" panose="020F0502020204030204" pitchFamily="34" charset="0"/>
                <a:ea typeface="Calibri" panose="020F0502020204030204" pitchFamily="34" charset="0"/>
                <a:cs typeface="Aharoni" panose="02010803020104030203" pitchFamily="2" charset="-79"/>
              </a:rPr>
              <a:t>טָמֵא</a:t>
            </a:r>
            <a:r>
              <a:rPr lang="he-IL" sz="2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AU" sz="2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AU" sz="2200" dirty="0">
                <a:effectLst/>
                <a:latin typeface="Calibri" panose="020F0502020204030204" pitchFamily="34" charset="0"/>
                <a:ea typeface="Calibri" panose="020F0502020204030204" pitchFamily="34" charset="0"/>
                <a:cs typeface="Times New Roman" panose="02020603050405020304" pitchFamily="18" charset="0"/>
              </a:rPr>
              <a:t>           Losing purity, defiling, loosing freedom.</a:t>
            </a:r>
          </a:p>
          <a:p>
            <a:pPr>
              <a:lnSpc>
                <a:spcPct val="115000"/>
              </a:lnSpc>
              <a:spcAft>
                <a:spcPts val="1000"/>
              </a:spcAft>
            </a:pPr>
            <a:endParaRPr lang="en-AU"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a:p>
            <a:endParaRPr lang="en-AU" dirty="0"/>
          </a:p>
        </p:txBody>
      </p:sp>
    </p:spTree>
    <p:extLst>
      <p:ext uri="{BB962C8B-B14F-4D97-AF65-F5344CB8AC3E}">
        <p14:creationId xmlns:p14="http://schemas.microsoft.com/office/powerpoint/2010/main" val="168349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95E48-2D50-E92E-5E79-2E1ADFC993B5}"/>
              </a:ext>
            </a:extLst>
          </p:cNvPr>
          <p:cNvSpPr>
            <a:spLocks noGrp="1"/>
          </p:cNvSpPr>
          <p:nvPr>
            <p:ph type="title"/>
          </p:nvPr>
        </p:nvSpPr>
        <p:spPr>
          <a:xfrm>
            <a:off x="838200" y="365125"/>
            <a:ext cx="10515600" cy="389477"/>
          </a:xfrm>
        </p:spPr>
        <p:txBody>
          <a:bodyPr>
            <a:normAutofit fontScale="90000"/>
          </a:bodyPr>
          <a:lstStyle/>
          <a:p>
            <a:r>
              <a:rPr lang="en-US" dirty="0">
                <a:solidFill>
                  <a:srgbClr val="FFC000"/>
                </a:solidFill>
              </a:rPr>
              <a:t>Contamination – not good.</a:t>
            </a:r>
            <a:endParaRPr lang="en-AU" dirty="0">
              <a:solidFill>
                <a:srgbClr val="FFC000"/>
              </a:solidFill>
            </a:endParaRPr>
          </a:p>
        </p:txBody>
      </p:sp>
      <p:sp>
        <p:nvSpPr>
          <p:cNvPr id="3" name="Content Placeholder 2">
            <a:extLst>
              <a:ext uri="{FF2B5EF4-FFF2-40B4-BE49-F238E27FC236}">
                <a16:creationId xmlns:a16="http://schemas.microsoft.com/office/drawing/2014/main" id="{9DD3860C-3634-ECC3-7FDC-E24417B4519B}"/>
              </a:ext>
            </a:extLst>
          </p:cNvPr>
          <p:cNvSpPr>
            <a:spLocks noGrp="1"/>
          </p:cNvSpPr>
          <p:nvPr>
            <p:ph idx="1"/>
          </p:nvPr>
        </p:nvSpPr>
        <p:spPr>
          <a:xfrm>
            <a:off x="838200" y="914400"/>
            <a:ext cx="10515600" cy="5262563"/>
          </a:xfrm>
        </p:spPr>
        <p:txBody>
          <a:bodyPr>
            <a:normAutofit fontScale="85000" lnSpcReduction="20000"/>
          </a:bodyPr>
          <a:lstStyle/>
          <a:p>
            <a:r>
              <a:rPr lang="en-US" sz="2200" dirty="0">
                <a:latin typeface="Arial" panose="020B0604020202020204" pitchFamily="34" charset="0"/>
                <a:cs typeface="Arial" panose="020B0604020202020204" pitchFamily="34" charset="0"/>
              </a:rPr>
              <a:t>Whenever we refuse to follow the instructions of Yahweh, we are in danger of being infected with </a:t>
            </a:r>
            <a:r>
              <a:rPr lang="en-US" sz="2200" dirty="0" err="1">
                <a:solidFill>
                  <a:srgbClr val="FFFF00"/>
                </a:solidFill>
                <a:latin typeface="Arial" panose="020B0604020202020204" pitchFamily="34" charset="0"/>
                <a:cs typeface="Arial" panose="020B0604020202020204" pitchFamily="34" charset="0"/>
              </a:rPr>
              <a:t>Tzaraath</a:t>
            </a:r>
            <a:r>
              <a:rPr lang="en-US" sz="2200" dirty="0">
                <a:solidFill>
                  <a:srgbClr val="FFFF00"/>
                </a:solidFill>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Our lives become contaminated with so much baggage, it weighs us down to a point we cannot stand up.</a:t>
            </a:r>
          </a:p>
          <a:p>
            <a:pPr>
              <a:lnSpc>
                <a:spcPct val="115000"/>
              </a:lnSpc>
              <a:spcAft>
                <a:spcPts val="1000"/>
              </a:spcAft>
            </a:pPr>
            <a:r>
              <a:rPr lang="en-AU" sz="2200" dirty="0">
                <a:latin typeface="Arial" panose="020B0604020202020204" pitchFamily="34" charset="0"/>
                <a:ea typeface="Calibri" panose="020F0502020204030204" pitchFamily="34" charset="0"/>
                <a:cs typeface="Arial" panose="020B0604020202020204" pitchFamily="34" charset="0"/>
              </a:rPr>
              <a:t>I</a:t>
            </a:r>
            <a:r>
              <a:rPr lang="en-AU" sz="2200" dirty="0">
                <a:effectLst/>
                <a:latin typeface="Arial" panose="020B0604020202020204" pitchFamily="34" charset="0"/>
                <a:ea typeface="Calibri" panose="020F0502020204030204" pitchFamily="34" charset="0"/>
                <a:cs typeface="Arial" panose="020B0604020202020204" pitchFamily="34" charset="0"/>
              </a:rPr>
              <a:t>n our passage Isaiah has a vision of Adonai [the Hebrew here is </a:t>
            </a:r>
            <a:r>
              <a:rPr lang="en-AU" sz="2200" dirty="0" err="1">
                <a:effectLst/>
                <a:latin typeface="Arial" panose="020B0604020202020204" pitchFamily="34" charset="0"/>
                <a:ea typeface="Calibri" panose="020F0502020204030204" pitchFamily="34" charset="0"/>
                <a:cs typeface="Arial" panose="020B0604020202020204" pitchFamily="34" charset="0"/>
              </a:rPr>
              <a:t>adonai</a:t>
            </a:r>
            <a:r>
              <a:rPr lang="en-AU" sz="2200" dirty="0">
                <a:effectLst/>
                <a:latin typeface="Arial" panose="020B0604020202020204" pitchFamily="34" charset="0"/>
                <a:ea typeface="Calibri" panose="020F0502020204030204" pitchFamily="34" charset="0"/>
                <a:cs typeface="Arial" panose="020B0604020202020204" pitchFamily="34" charset="0"/>
              </a:rPr>
              <a:t> – not </a:t>
            </a:r>
            <a:r>
              <a:rPr lang="en-AU" sz="2200" dirty="0" err="1">
                <a:effectLst/>
                <a:latin typeface="Arial" panose="020B0604020202020204" pitchFamily="34" charset="0"/>
                <a:ea typeface="Calibri" panose="020F0502020204030204" pitchFamily="34" charset="0"/>
                <a:cs typeface="Arial" panose="020B0604020202020204" pitchFamily="34" charset="0"/>
              </a:rPr>
              <a:t>yhvh</a:t>
            </a:r>
            <a:r>
              <a:rPr lang="en-AU" sz="2200" dirty="0">
                <a:effectLst/>
                <a:latin typeface="Arial" panose="020B0604020202020204" pitchFamily="34" charset="0"/>
                <a:ea typeface="Calibri" panose="020F0502020204030204" pitchFamily="34" charset="0"/>
                <a:cs typeface="Arial" panose="020B0604020202020204" pitchFamily="34" charset="0"/>
              </a:rPr>
              <a:t>] and the heavenly court, and the Seraphim worshipping with the words – </a:t>
            </a:r>
            <a:r>
              <a:rPr lang="en-AU" sz="2200" b="1" dirty="0" err="1">
                <a:effectLst/>
                <a:latin typeface="Arial" panose="020B0604020202020204" pitchFamily="34" charset="0"/>
                <a:ea typeface="Calibri" panose="020F0502020204030204" pitchFamily="34" charset="0"/>
                <a:cs typeface="Arial" panose="020B0604020202020204" pitchFamily="34" charset="0"/>
              </a:rPr>
              <a:t>Qadosh</a:t>
            </a:r>
            <a:r>
              <a:rPr lang="en-AU" sz="2200" b="1" dirty="0">
                <a:effectLst/>
                <a:latin typeface="Arial" panose="020B0604020202020204" pitchFamily="34" charset="0"/>
                <a:ea typeface="Calibri" panose="020F0502020204030204" pitchFamily="34" charset="0"/>
                <a:cs typeface="Arial" panose="020B0604020202020204" pitchFamily="34" charset="0"/>
              </a:rPr>
              <a:t>, </a:t>
            </a:r>
            <a:r>
              <a:rPr lang="en-AU" sz="2200" b="1" dirty="0" err="1">
                <a:effectLst/>
                <a:latin typeface="Arial" panose="020B0604020202020204" pitchFamily="34" charset="0"/>
                <a:ea typeface="Calibri" panose="020F0502020204030204" pitchFamily="34" charset="0"/>
                <a:cs typeface="Arial" panose="020B0604020202020204" pitchFamily="34" charset="0"/>
              </a:rPr>
              <a:t>Qadosh</a:t>
            </a:r>
            <a:r>
              <a:rPr lang="en-AU" sz="2200" b="1" dirty="0">
                <a:effectLst/>
                <a:latin typeface="Arial" panose="020B0604020202020204" pitchFamily="34" charset="0"/>
                <a:ea typeface="Calibri" panose="020F0502020204030204" pitchFamily="34" charset="0"/>
                <a:cs typeface="Arial" panose="020B0604020202020204" pitchFamily="34" charset="0"/>
              </a:rPr>
              <a:t>, </a:t>
            </a:r>
            <a:r>
              <a:rPr lang="en-AU" sz="2200" b="1" dirty="0" err="1">
                <a:effectLst/>
                <a:latin typeface="Arial" panose="020B0604020202020204" pitchFamily="34" charset="0"/>
                <a:ea typeface="Calibri" panose="020F0502020204030204" pitchFamily="34" charset="0"/>
                <a:cs typeface="Arial" panose="020B0604020202020204" pitchFamily="34" charset="0"/>
              </a:rPr>
              <a:t>Qadosh</a:t>
            </a:r>
            <a:r>
              <a:rPr lang="en-AU" sz="2200" b="1" dirty="0">
                <a:effectLst/>
                <a:latin typeface="Arial" panose="020B0604020202020204" pitchFamily="34" charset="0"/>
                <a:ea typeface="Calibri" panose="020F0502020204030204" pitchFamily="34" charset="0"/>
                <a:cs typeface="Arial" panose="020B0604020202020204" pitchFamily="34" charset="0"/>
              </a:rPr>
              <a:t>. </a:t>
            </a:r>
            <a:endParaRPr lang="en-AU" sz="22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en-AU" sz="2200" dirty="0">
                <a:effectLst/>
                <a:latin typeface="Arial" panose="020B0604020202020204" pitchFamily="34" charset="0"/>
                <a:ea typeface="Calibri" panose="020F0502020204030204" pitchFamily="34" charset="0"/>
                <a:cs typeface="Arial" panose="020B0604020202020204" pitchFamily="34" charset="0"/>
              </a:rPr>
              <a:t>I read this as all taking place after the death of Uzziah – The King of Israel who was in a state of </a:t>
            </a:r>
            <a:r>
              <a:rPr lang="en-AU" sz="2200" b="1" dirty="0" err="1">
                <a:solidFill>
                  <a:srgbClr val="FFFF00"/>
                </a:solidFill>
                <a:effectLst/>
                <a:latin typeface="Arial" panose="020B0604020202020204" pitchFamily="34" charset="0"/>
                <a:ea typeface="Calibri" panose="020F0502020204030204" pitchFamily="34" charset="0"/>
                <a:cs typeface="Arial" panose="020B0604020202020204" pitchFamily="34" charset="0"/>
              </a:rPr>
              <a:t>tzaraath</a:t>
            </a:r>
            <a:r>
              <a:rPr lang="en-AU" sz="22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 </a:t>
            </a:r>
            <a:r>
              <a:rPr lang="en-AU" sz="2200" dirty="0">
                <a:effectLst/>
                <a:latin typeface="Arial" panose="020B0604020202020204" pitchFamily="34" charset="0"/>
                <a:ea typeface="Calibri" panose="020F0502020204030204" pitchFamily="34" charset="0"/>
                <a:cs typeface="Arial" panose="020B0604020202020204" pitchFamily="34" charset="0"/>
              </a:rPr>
              <a:t>contaminated by pride.</a:t>
            </a:r>
            <a:r>
              <a:rPr lang="en-AU" sz="2200" dirty="0">
                <a:latin typeface="Arial" panose="020B0604020202020204" pitchFamily="34" charset="0"/>
                <a:ea typeface="Calibri" panose="020F0502020204030204" pitchFamily="34" charset="0"/>
                <a:cs typeface="Arial" panose="020B0604020202020204" pitchFamily="34" charset="0"/>
              </a:rPr>
              <a:t> What a contrast, as we witness the Seraphim worshipping their Master. </a:t>
            </a:r>
            <a:r>
              <a:rPr lang="en-AU" sz="2200" dirty="0">
                <a:effectLst/>
                <a:latin typeface="Arial" panose="020B0604020202020204" pitchFamily="34" charset="0"/>
                <a:ea typeface="Calibri" panose="020F0502020204030204" pitchFamily="34" charset="0"/>
                <a:cs typeface="Arial" panose="020B0604020202020204" pitchFamily="34" charset="0"/>
              </a:rPr>
              <a:t>Here was a chance for a new start – with a message being delivered by YHVH’s chosen prophet.</a:t>
            </a:r>
          </a:p>
          <a:p>
            <a:pPr>
              <a:lnSpc>
                <a:spcPct val="115000"/>
              </a:lnSpc>
              <a:spcAft>
                <a:spcPts val="1000"/>
              </a:spcAft>
            </a:pPr>
            <a:r>
              <a:rPr lang="en-AU" sz="2200" dirty="0">
                <a:effectLst/>
                <a:latin typeface="Arial" panose="020B0604020202020204" pitchFamily="34" charset="0"/>
                <a:ea typeface="Calibri" panose="020F0502020204030204" pitchFamily="34" charset="0"/>
                <a:cs typeface="Arial" panose="020B0604020202020204" pitchFamily="34" charset="0"/>
              </a:rPr>
              <a:t>Yet Isaiah having lived amongst such rebellion and sin, well understood the position of man, including him, before The Holy One of Israel, and he immediately thought he was:</a:t>
            </a:r>
          </a:p>
          <a:p>
            <a:pPr>
              <a:lnSpc>
                <a:spcPct val="115000"/>
              </a:lnSpc>
              <a:spcAft>
                <a:spcPts val="1000"/>
              </a:spcAft>
            </a:pPr>
            <a:r>
              <a:rPr lang="en-AU" sz="22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Undone/</a:t>
            </a:r>
            <a:r>
              <a:rPr lang="en-AU" sz="2200" b="1" dirty="0" err="1">
                <a:solidFill>
                  <a:srgbClr val="FFFF00"/>
                </a:solidFill>
                <a:effectLst/>
                <a:latin typeface="Arial" panose="020B0604020202020204" pitchFamily="34" charset="0"/>
                <a:ea typeface="Calibri" panose="020F0502020204030204" pitchFamily="34" charset="0"/>
                <a:cs typeface="Arial" panose="020B0604020202020204" pitchFamily="34" charset="0"/>
              </a:rPr>
              <a:t>Damah</a:t>
            </a:r>
            <a:r>
              <a:rPr lang="en-AU" sz="22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  </a:t>
            </a:r>
            <a:r>
              <a:rPr lang="he-IL" sz="2200" dirty="0">
                <a:solidFill>
                  <a:srgbClr val="FFFF00"/>
                </a:solidFill>
                <a:effectLst/>
                <a:latin typeface="Arial" panose="020B0604020202020204" pitchFamily="34" charset="0"/>
                <a:ea typeface="Calibri" panose="020F0502020204030204" pitchFamily="34" charset="0"/>
                <a:cs typeface="Arial" panose="020B0604020202020204" pitchFamily="34" charset="0"/>
              </a:rPr>
              <a:t>דָמָה</a:t>
            </a:r>
            <a:r>
              <a:rPr lang="en-AU" sz="22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            </a:t>
            </a:r>
            <a:r>
              <a:rPr lang="en-AU" sz="2200" dirty="0">
                <a:effectLst/>
                <a:latin typeface="Arial" panose="020B0604020202020204" pitchFamily="34" charset="0"/>
                <a:ea typeface="Calibri" panose="020F0502020204030204" pitchFamily="34" charset="0"/>
                <a:cs typeface="Arial" panose="020B0604020202020204" pitchFamily="34" charset="0"/>
              </a:rPr>
              <a:t>Cease, cut off, destroy</a:t>
            </a:r>
          </a:p>
          <a:p>
            <a:pPr>
              <a:lnSpc>
                <a:spcPct val="115000"/>
              </a:lnSpc>
              <a:spcAft>
                <a:spcPts val="1000"/>
              </a:spcAft>
            </a:pPr>
            <a:r>
              <a:rPr lang="en-AU" sz="2200" dirty="0">
                <a:effectLst/>
                <a:latin typeface="Arial" panose="020B0604020202020204" pitchFamily="34" charset="0"/>
                <a:ea typeface="Calibri" panose="020F0502020204030204" pitchFamily="34" charset="0"/>
                <a:cs typeface="Arial" panose="020B0604020202020204" pitchFamily="34" charset="0"/>
              </a:rPr>
              <a:t>Some versions have words such as – doomed, I shall die, ruined to name a few.</a:t>
            </a:r>
          </a:p>
          <a:p>
            <a:pPr>
              <a:lnSpc>
                <a:spcPct val="115000"/>
              </a:lnSpc>
              <a:spcAft>
                <a:spcPts val="1000"/>
              </a:spcAft>
            </a:pPr>
            <a:r>
              <a:rPr lang="en-AU" sz="2200" dirty="0">
                <a:effectLst/>
                <a:latin typeface="Arial" panose="020B0604020202020204" pitchFamily="34" charset="0"/>
                <a:ea typeface="Calibri" panose="020F0502020204030204" pitchFamily="34" charset="0"/>
                <a:cs typeface="Arial" panose="020B0604020202020204" pitchFamily="34" charset="0"/>
              </a:rPr>
              <a:t>Isaiah knew that if he came before YHVVH in an unclean state he was indeed doomed.</a:t>
            </a: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a:p>
            <a:endParaRPr lang="en-AU" sz="2000" dirty="0"/>
          </a:p>
        </p:txBody>
      </p:sp>
    </p:spTree>
    <p:extLst>
      <p:ext uri="{BB962C8B-B14F-4D97-AF65-F5344CB8AC3E}">
        <p14:creationId xmlns:p14="http://schemas.microsoft.com/office/powerpoint/2010/main" val="204043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4133-1BCA-0B4D-D7FF-CB71FB8AE383}"/>
              </a:ext>
            </a:extLst>
          </p:cNvPr>
          <p:cNvSpPr>
            <a:spLocks noGrp="1"/>
          </p:cNvSpPr>
          <p:nvPr>
            <p:ph type="title"/>
          </p:nvPr>
        </p:nvSpPr>
        <p:spPr>
          <a:xfrm>
            <a:off x="838200" y="365126"/>
            <a:ext cx="10515600" cy="315912"/>
          </a:xfrm>
        </p:spPr>
        <p:txBody>
          <a:bodyPr>
            <a:normAutofit fontScale="90000"/>
          </a:bodyPr>
          <a:lstStyle/>
          <a:p>
            <a:r>
              <a:rPr lang="en-AU" dirty="0">
                <a:solidFill>
                  <a:srgbClr val="FFC000"/>
                </a:solidFill>
              </a:rPr>
              <a:t>Contamination – not good.</a:t>
            </a:r>
          </a:p>
        </p:txBody>
      </p:sp>
      <p:sp>
        <p:nvSpPr>
          <p:cNvPr id="3" name="Content Placeholder 2">
            <a:extLst>
              <a:ext uri="{FF2B5EF4-FFF2-40B4-BE49-F238E27FC236}">
                <a16:creationId xmlns:a16="http://schemas.microsoft.com/office/drawing/2014/main" id="{FA968CD0-D809-6474-F11B-EEA944CB26E1}"/>
              </a:ext>
            </a:extLst>
          </p:cNvPr>
          <p:cNvSpPr>
            <a:spLocks noGrp="1"/>
          </p:cNvSpPr>
          <p:nvPr>
            <p:ph idx="1"/>
          </p:nvPr>
        </p:nvSpPr>
        <p:spPr>
          <a:xfrm>
            <a:off x="838200" y="896645"/>
            <a:ext cx="10515600" cy="5280318"/>
          </a:xfrm>
        </p:spPr>
        <p:txBody>
          <a:bodyPr>
            <a:normAutofit lnSpcReduction="10000"/>
          </a:bodyPr>
          <a:lstStyle/>
          <a:p>
            <a:pPr>
              <a:lnSpc>
                <a:spcPct val="115000"/>
              </a:lnSpc>
              <a:spcAft>
                <a:spcPts val="1000"/>
              </a:spcAft>
            </a:pPr>
            <a:r>
              <a:rPr lang="en-AU" sz="2000" dirty="0">
                <a:latin typeface="Arial" panose="020B0604020202020204" pitchFamily="34" charset="0"/>
                <a:ea typeface="Calibri" panose="020F0502020204030204" pitchFamily="34" charset="0"/>
                <a:cs typeface="Arial" panose="020B0604020202020204" pitchFamily="34" charset="0"/>
              </a:rPr>
              <a:t>I</a:t>
            </a:r>
            <a:r>
              <a:rPr lang="en-AU" sz="2000" dirty="0">
                <a:effectLst/>
                <a:latin typeface="Arial" panose="020B0604020202020204" pitchFamily="34" charset="0"/>
                <a:ea typeface="Calibri" panose="020F0502020204030204" pitchFamily="34" charset="0"/>
                <a:cs typeface="Arial" panose="020B0604020202020204" pitchFamily="34" charset="0"/>
              </a:rPr>
              <a:t>saiah was declared clean after he was touched by that which came from the Altar. </a:t>
            </a:r>
          </a:p>
          <a:p>
            <a:pPr>
              <a:lnSpc>
                <a:spcPct val="115000"/>
              </a:lnSpc>
              <a:spcAft>
                <a:spcPts val="1000"/>
              </a:spcAft>
            </a:pPr>
            <a:r>
              <a:rPr lang="en-AU" sz="2000" dirty="0">
                <a:effectLst/>
                <a:latin typeface="Arial" panose="020B0604020202020204" pitchFamily="34" charset="0"/>
                <a:ea typeface="Calibri" panose="020F0502020204030204" pitchFamily="34" charset="0"/>
                <a:cs typeface="Arial" panose="020B0604020202020204" pitchFamily="34" charset="0"/>
              </a:rPr>
              <a:t>How are we cleansed?</a:t>
            </a:r>
          </a:p>
          <a:p>
            <a:pPr>
              <a:lnSpc>
                <a:spcPct val="115000"/>
              </a:lnSpc>
              <a:spcAft>
                <a:spcPts val="1000"/>
              </a:spcAft>
            </a:pPr>
            <a:r>
              <a:rPr lang="en-AU" sz="2000" dirty="0">
                <a:effectLst/>
                <a:latin typeface="Arial" panose="020B0604020202020204" pitchFamily="34" charset="0"/>
                <a:ea typeface="Calibri" panose="020F0502020204030204" pitchFamily="34" charset="0"/>
                <a:cs typeface="Arial" panose="020B0604020202020204" pitchFamily="34" charset="0"/>
              </a:rPr>
              <a:t>We also must be touched by </a:t>
            </a:r>
            <a:r>
              <a:rPr lang="en-AU" sz="2000" i="1" dirty="0">
                <a:solidFill>
                  <a:srgbClr val="FF0000"/>
                </a:solidFill>
                <a:effectLst/>
                <a:latin typeface="Arial" panose="020B0604020202020204" pitchFamily="34" charset="0"/>
                <a:ea typeface="Calibri" panose="020F0502020204030204" pitchFamily="34" charset="0"/>
                <a:cs typeface="Arial" panose="020B0604020202020204" pitchFamily="34" charset="0"/>
              </a:rPr>
              <a:t>that</a:t>
            </a:r>
            <a:r>
              <a:rPr lang="en-AU" sz="2000" dirty="0">
                <a:effectLst/>
                <a:latin typeface="Arial" panose="020B0604020202020204" pitchFamily="34" charset="0"/>
                <a:ea typeface="Calibri" panose="020F0502020204030204" pitchFamily="34" charset="0"/>
                <a:cs typeface="Arial" panose="020B0604020202020204" pitchFamily="34" charset="0"/>
              </a:rPr>
              <a:t> which comes from the Altar – </a:t>
            </a:r>
            <a:r>
              <a:rPr lang="en-AU"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Yeshua</a:t>
            </a:r>
            <a:r>
              <a:rPr lang="en-AU"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AU" sz="2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HaMashich</a:t>
            </a:r>
            <a:r>
              <a:rPr lang="en-AU"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AU" sz="2000" dirty="0">
                <a:effectLst/>
                <a:latin typeface="Arial" panose="020B0604020202020204" pitchFamily="34" charset="0"/>
                <a:ea typeface="Calibri" panose="020F0502020204030204" pitchFamily="34" charset="0"/>
                <a:cs typeface="Arial" panose="020B0604020202020204" pitchFamily="34" charset="0"/>
              </a:rPr>
              <a:t>Then we, as Isaiah, are in a fit condition to go forward and do the work of our heavenly Father.</a:t>
            </a:r>
          </a:p>
          <a:p>
            <a:pPr>
              <a:lnSpc>
                <a:spcPct val="115000"/>
              </a:lnSpc>
              <a:spcAft>
                <a:spcPts val="1000"/>
              </a:spcAft>
            </a:pPr>
            <a:r>
              <a:rPr lang="en-AU" sz="2000" dirty="0">
                <a:effectLst/>
                <a:latin typeface="Arial" panose="020B0604020202020204" pitchFamily="34" charset="0"/>
                <a:ea typeface="Calibri" panose="020F0502020204030204" pitchFamily="34" charset="0"/>
                <a:cs typeface="Arial" panose="020B0604020202020204" pitchFamily="34" charset="0"/>
              </a:rPr>
              <a:t> This is a likely reason that Isaiah was touched on the lips. He was no longer to speak his own words, as his King had done so and thereby had become </a:t>
            </a:r>
            <a:r>
              <a:rPr lang="en-AU" sz="2000" b="1" dirty="0" err="1">
                <a:solidFill>
                  <a:srgbClr val="FFFF00"/>
                </a:solidFill>
                <a:effectLst/>
                <a:latin typeface="Arial" panose="020B0604020202020204" pitchFamily="34" charset="0"/>
                <a:ea typeface="Calibri" panose="020F0502020204030204" pitchFamily="34" charset="0"/>
                <a:cs typeface="Arial" panose="020B0604020202020204" pitchFamily="34" charset="0"/>
              </a:rPr>
              <a:t>tzaraath</a:t>
            </a:r>
            <a:r>
              <a:rPr lang="en-AU" sz="20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 </a:t>
            </a:r>
            <a:r>
              <a:rPr lang="en-AU" sz="2000" dirty="0">
                <a:effectLst/>
                <a:latin typeface="Arial" panose="020B0604020202020204" pitchFamily="34" charset="0"/>
                <a:ea typeface="Calibri" panose="020F0502020204030204" pitchFamily="34" charset="0"/>
                <a:cs typeface="Arial" panose="020B0604020202020204" pitchFamily="34" charset="0"/>
              </a:rPr>
              <a:t>but was commanded to speak the instructions and words of YHVH. </a:t>
            </a:r>
            <a:r>
              <a:rPr lang="en-AU" sz="2000" dirty="0">
                <a:latin typeface="Arial" panose="020B0604020202020204" pitchFamily="34" charset="0"/>
                <a:ea typeface="Calibri" panose="020F0502020204030204" pitchFamily="34" charset="0"/>
                <a:cs typeface="Arial" panose="020B0604020202020204" pitchFamily="34" charset="0"/>
              </a:rPr>
              <a:t>H</a:t>
            </a:r>
            <a:r>
              <a:rPr lang="en-AU" sz="2000" dirty="0">
                <a:effectLst/>
                <a:latin typeface="Arial" panose="020B0604020202020204" pitchFamily="34" charset="0"/>
                <a:ea typeface="Calibri" panose="020F0502020204030204" pitchFamily="34" charset="0"/>
                <a:cs typeface="Arial" panose="020B0604020202020204" pitchFamily="34" charset="0"/>
              </a:rPr>
              <a:t>as anything changed?</a:t>
            </a:r>
          </a:p>
          <a:p>
            <a:pPr>
              <a:lnSpc>
                <a:spcPct val="115000"/>
              </a:lnSpc>
              <a:spcAft>
                <a:spcPts val="1000"/>
              </a:spcAft>
            </a:pPr>
            <a:r>
              <a:rPr lang="en-AU" sz="2000" dirty="0">
                <a:effectLst/>
                <a:latin typeface="Arial" panose="020B0604020202020204" pitchFamily="34" charset="0"/>
                <a:ea typeface="Calibri" panose="020F0502020204030204" pitchFamily="34" charset="0"/>
                <a:cs typeface="Arial" panose="020B0604020202020204" pitchFamily="34" charset="0"/>
              </a:rPr>
              <a:t>Is not YHVH still worthy of the words </a:t>
            </a:r>
            <a:r>
              <a:rPr lang="en-AU" sz="2000" dirty="0" err="1">
                <a:effectLst/>
                <a:latin typeface="Arial" panose="020B0604020202020204" pitchFamily="34" charset="0"/>
                <a:ea typeface="Calibri" panose="020F0502020204030204" pitchFamily="34" charset="0"/>
                <a:cs typeface="Arial" panose="020B0604020202020204" pitchFamily="34" charset="0"/>
              </a:rPr>
              <a:t>Qadosh</a:t>
            </a:r>
            <a:r>
              <a:rPr lang="en-AU" sz="2000" dirty="0">
                <a:effectLst/>
                <a:latin typeface="Arial" panose="020B0604020202020204" pitchFamily="34" charset="0"/>
                <a:ea typeface="Calibri" panose="020F0502020204030204" pitchFamily="34" charset="0"/>
                <a:cs typeface="Arial" panose="020B0604020202020204" pitchFamily="34" charset="0"/>
              </a:rPr>
              <a:t>, </a:t>
            </a:r>
            <a:r>
              <a:rPr lang="en-AU" sz="2000" dirty="0" err="1">
                <a:effectLst/>
                <a:latin typeface="Arial" panose="020B0604020202020204" pitchFamily="34" charset="0"/>
                <a:ea typeface="Calibri" panose="020F0502020204030204" pitchFamily="34" charset="0"/>
                <a:cs typeface="Arial" panose="020B0604020202020204" pitchFamily="34" charset="0"/>
              </a:rPr>
              <a:t>Qadosh</a:t>
            </a:r>
            <a:r>
              <a:rPr lang="en-AU" sz="2000" dirty="0">
                <a:effectLst/>
                <a:latin typeface="Arial" panose="020B0604020202020204" pitchFamily="34" charset="0"/>
                <a:ea typeface="Calibri" panose="020F0502020204030204" pitchFamily="34" charset="0"/>
                <a:cs typeface="Arial" panose="020B0604020202020204" pitchFamily="34" charset="0"/>
              </a:rPr>
              <a:t>, </a:t>
            </a:r>
            <a:r>
              <a:rPr lang="en-AU" sz="2000" dirty="0" err="1">
                <a:effectLst/>
                <a:latin typeface="Arial" panose="020B0604020202020204" pitchFamily="34" charset="0"/>
                <a:ea typeface="Calibri" panose="020F0502020204030204" pitchFamily="34" charset="0"/>
                <a:cs typeface="Arial" panose="020B0604020202020204" pitchFamily="34" charset="0"/>
              </a:rPr>
              <a:t>Qadosh</a:t>
            </a:r>
            <a:r>
              <a:rPr lang="en-AU" sz="2000" dirty="0">
                <a:effectLst/>
                <a:latin typeface="Arial" panose="020B0604020202020204" pitchFamily="34" charset="0"/>
                <a:ea typeface="Calibri" panose="020F0502020204030204" pitchFamily="34" charset="0"/>
                <a:cs typeface="Arial" panose="020B0604020202020204" pitchFamily="34" charset="0"/>
              </a:rPr>
              <a:t>?</a:t>
            </a:r>
          </a:p>
          <a:p>
            <a:pPr>
              <a:lnSpc>
                <a:spcPct val="115000"/>
              </a:lnSpc>
              <a:spcAft>
                <a:spcPts val="1000"/>
              </a:spcAft>
            </a:pPr>
            <a:r>
              <a:rPr lang="en-AU" sz="2000" dirty="0">
                <a:effectLst/>
                <a:latin typeface="Arial" panose="020B0604020202020204" pitchFamily="34" charset="0"/>
                <a:ea typeface="Calibri" panose="020F0502020204030204" pitchFamily="34" charset="0"/>
                <a:cs typeface="Arial" panose="020B0604020202020204" pitchFamily="34" charset="0"/>
              </a:rPr>
              <a:t>Are not </a:t>
            </a:r>
            <a:r>
              <a:rPr lang="en-AU" sz="2000" dirty="0">
                <a:latin typeface="Arial" panose="020B0604020202020204" pitchFamily="34" charset="0"/>
                <a:ea typeface="Calibri" panose="020F0502020204030204" pitchFamily="34" charset="0"/>
                <a:cs typeface="Arial" panose="020B0604020202020204" pitchFamily="34" charset="0"/>
              </a:rPr>
              <a:t>YHVH</a:t>
            </a:r>
            <a:r>
              <a:rPr lang="en-AU" sz="2000" dirty="0">
                <a:effectLst/>
                <a:latin typeface="Arial" panose="020B0604020202020204" pitchFamily="34" charset="0"/>
                <a:ea typeface="Calibri" panose="020F0502020204030204" pitchFamily="34" charset="0"/>
                <a:cs typeface="Arial" panose="020B0604020202020204" pitchFamily="34" charset="0"/>
              </a:rPr>
              <a:t>’s instructions still applicable? Once cleansed by the blood of the lamb, should not our hearts </a:t>
            </a:r>
            <a:r>
              <a:rPr lang="en-AU" sz="2000" dirty="0">
                <a:latin typeface="Arial" panose="020B0604020202020204" pitchFamily="34" charset="0"/>
                <a:ea typeface="Calibri" panose="020F0502020204030204" pitchFamily="34" charset="0"/>
                <a:cs typeface="Arial" panose="020B0604020202020204" pitchFamily="34" charset="0"/>
              </a:rPr>
              <a:t>seek </a:t>
            </a:r>
            <a:r>
              <a:rPr lang="en-AU" sz="2000" dirty="0">
                <a:effectLst/>
                <a:latin typeface="Arial" panose="020B0604020202020204" pitchFamily="34" charset="0"/>
                <a:ea typeface="Calibri" panose="020F0502020204030204" pitchFamily="34" charset="0"/>
                <a:cs typeface="Arial" panose="020B0604020202020204" pitchFamily="34" charset="0"/>
              </a:rPr>
              <a:t>the Set Apart instructions of YHVH… should not our lips speak such?</a:t>
            </a:r>
          </a:p>
          <a:p>
            <a:pPr>
              <a:lnSpc>
                <a:spcPct val="115000"/>
              </a:lnSpc>
              <a:spcAft>
                <a:spcPts val="1000"/>
              </a:spcAft>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4507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70FB-23E6-CE7C-BDCE-B210B9803C2B}"/>
              </a:ext>
            </a:extLst>
          </p:cNvPr>
          <p:cNvSpPr>
            <a:spLocks noGrp="1"/>
          </p:cNvSpPr>
          <p:nvPr>
            <p:ph type="title"/>
          </p:nvPr>
        </p:nvSpPr>
        <p:spPr>
          <a:xfrm>
            <a:off x="838200" y="365125"/>
            <a:ext cx="10515600" cy="433865"/>
          </a:xfrm>
        </p:spPr>
        <p:txBody>
          <a:bodyPr>
            <a:normAutofit fontScale="90000"/>
          </a:bodyPr>
          <a:lstStyle/>
          <a:p>
            <a:r>
              <a:rPr lang="en-AU" dirty="0">
                <a:solidFill>
                  <a:srgbClr val="FFC000"/>
                </a:solidFill>
              </a:rPr>
              <a:t>Contamination – not good.</a:t>
            </a:r>
          </a:p>
        </p:txBody>
      </p:sp>
      <p:sp>
        <p:nvSpPr>
          <p:cNvPr id="3" name="Content Placeholder 2">
            <a:extLst>
              <a:ext uri="{FF2B5EF4-FFF2-40B4-BE49-F238E27FC236}">
                <a16:creationId xmlns:a16="http://schemas.microsoft.com/office/drawing/2014/main" id="{6460C8AD-9125-DAC1-6B9B-D9AC60463AFE}"/>
              </a:ext>
            </a:extLst>
          </p:cNvPr>
          <p:cNvSpPr>
            <a:spLocks noGrp="1"/>
          </p:cNvSpPr>
          <p:nvPr>
            <p:ph idx="1"/>
          </p:nvPr>
        </p:nvSpPr>
        <p:spPr>
          <a:xfrm>
            <a:off x="838200" y="905522"/>
            <a:ext cx="10515600" cy="5271441"/>
          </a:xfrm>
        </p:spPr>
        <p:txBody>
          <a:bodyPr/>
          <a:lstStyle/>
          <a:p>
            <a:r>
              <a:rPr lang="en-AU" sz="2000" dirty="0">
                <a:latin typeface="Arial" panose="020B0604020202020204" pitchFamily="34" charset="0"/>
                <a:cs typeface="Arial" panose="020B0604020202020204" pitchFamily="34" charset="0"/>
              </a:rPr>
              <a:t>Sadly we find ourselves following our own Uzziah’s. Yes there was a chance for a new beginning but it didn’t happen. In fact Isaiah asked the question – “How long…”</a:t>
            </a:r>
          </a:p>
          <a:p>
            <a:pPr>
              <a:lnSpc>
                <a:spcPct val="115000"/>
              </a:lnSpc>
              <a:spcAft>
                <a:spcPts val="1000"/>
              </a:spcAft>
            </a:pPr>
            <a:r>
              <a:rPr lang="en-AU" sz="2000" dirty="0">
                <a:effectLst/>
                <a:latin typeface="Arial" panose="020B0604020202020204" pitchFamily="34" charset="0"/>
                <a:ea typeface="Calibri" panose="020F0502020204030204" pitchFamily="34" charset="0"/>
                <a:cs typeface="Arial" panose="020B0604020202020204" pitchFamily="34" charset="0"/>
              </a:rPr>
              <a:t>Did the answer shake Isaiah? I don’t know, but it is worth taking note of the answer, because it should shake us. Unfortunately we are a people hard of hearing, stiff necked and blinded by pride. </a:t>
            </a:r>
          </a:p>
          <a:p>
            <a:pPr>
              <a:lnSpc>
                <a:spcPct val="115000"/>
              </a:lnSpc>
              <a:spcAft>
                <a:spcPts val="1000"/>
              </a:spcAft>
            </a:pPr>
            <a:r>
              <a:rPr lang="en-AU" sz="2000" dirty="0">
                <a:effectLst/>
                <a:latin typeface="Arial" panose="020B0604020202020204" pitchFamily="34" charset="0"/>
                <a:ea typeface="Calibri" panose="020F0502020204030204" pitchFamily="34" charset="0"/>
                <a:cs typeface="Arial" panose="020B0604020202020204" pitchFamily="34" charset="0"/>
              </a:rPr>
              <a:t>There </a:t>
            </a:r>
            <a:r>
              <a:rPr lang="en-AU" sz="2000" dirty="0">
                <a:latin typeface="Arial" panose="020B0604020202020204" pitchFamily="34" charset="0"/>
                <a:ea typeface="Calibri" panose="020F0502020204030204" pitchFamily="34" charset="0"/>
                <a:cs typeface="Arial" panose="020B0604020202020204" pitchFamily="34" charset="0"/>
              </a:rPr>
              <a:t>seems to be a</a:t>
            </a:r>
            <a:r>
              <a:rPr lang="en-AU" sz="2000" dirty="0">
                <a:effectLst/>
                <a:latin typeface="Arial" panose="020B0604020202020204" pitchFamily="34" charset="0"/>
                <a:ea typeface="Calibri" panose="020F0502020204030204" pitchFamily="34" charset="0"/>
                <a:cs typeface="Arial" panose="020B0604020202020204" pitchFamily="34" charset="0"/>
              </a:rPr>
              <a:t> need for us to be almost destroyed before we come to our senses. </a:t>
            </a:r>
            <a:r>
              <a:rPr lang="en-AU" sz="2000" dirty="0">
                <a:latin typeface="Arial" panose="020B0604020202020204" pitchFamily="34" charset="0"/>
                <a:ea typeface="Calibri" panose="020F0502020204030204" pitchFamily="34" charset="0"/>
                <a:cs typeface="Arial" panose="020B0604020202020204" pitchFamily="34" charset="0"/>
              </a:rPr>
              <a:t>Consider the following scripture</a:t>
            </a:r>
            <a:r>
              <a:rPr lang="en-AU" sz="2000" dirty="0">
                <a:effectLst/>
                <a:latin typeface="Arial" panose="020B0604020202020204" pitchFamily="34" charset="0"/>
                <a:ea typeface="Calibri" panose="020F0502020204030204" pitchFamily="34" charset="0"/>
                <a:cs typeface="Arial" panose="020B0604020202020204" pitchFamily="34" charset="0"/>
              </a:rPr>
              <a:t>:</a:t>
            </a:r>
          </a:p>
          <a:p>
            <a:r>
              <a:rPr lang="en-US" sz="2000" baseline="30000" dirty="0">
                <a:solidFill>
                  <a:srgbClr val="00B0F0"/>
                </a:solidFill>
                <a:latin typeface="Arial" panose="020B0604020202020204" pitchFamily="34" charset="0"/>
                <a:cs typeface="Arial" panose="020B0604020202020204" pitchFamily="34" charset="0"/>
              </a:rPr>
              <a:t>7 </a:t>
            </a:r>
            <a:r>
              <a:rPr lang="en-US" sz="2000" dirty="0">
                <a:solidFill>
                  <a:srgbClr val="00B0F0"/>
                </a:solidFill>
                <a:latin typeface="Arial" panose="020B0604020202020204" pitchFamily="34" charset="0"/>
                <a:cs typeface="Arial" panose="020B0604020202020204" pitchFamily="34" charset="0"/>
              </a:rPr>
              <a:t>Hypocrites! Well did Isaiah prophesy about you, saying: </a:t>
            </a:r>
            <a:r>
              <a:rPr lang="en-US" sz="2000" baseline="30000" dirty="0">
                <a:solidFill>
                  <a:srgbClr val="00B0F0"/>
                </a:solidFill>
                <a:latin typeface="Arial" panose="020B0604020202020204" pitchFamily="34" charset="0"/>
                <a:cs typeface="Arial" panose="020B0604020202020204" pitchFamily="34" charset="0"/>
              </a:rPr>
              <a:t>8 </a:t>
            </a:r>
            <a:r>
              <a:rPr lang="en-US" sz="2000" dirty="0">
                <a:solidFill>
                  <a:srgbClr val="00B0F0"/>
                </a:solidFill>
                <a:latin typeface="Arial" panose="020B0604020202020204" pitchFamily="34" charset="0"/>
                <a:cs typeface="Arial" panose="020B0604020202020204" pitchFamily="34" charset="0"/>
              </a:rPr>
              <a:t>‘These people draw near to Me with their mouth, And honor Me with </a:t>
            </a:r>
            <a:r>
              <a:rPr lang="en-US" sz="2000" i="1" dirty="0">
                <a:solidFill>
                  <a:srgbClr val="00B0F0"/>
                </a:solidFill>
                <a:latin typeface="Arial" panose="020B0604020202020204" pitchFamily="34" charset="0"/>
                <a:cs typeface="Arial" panose="020B0604020202020204" pitchFamily="34" charset="0"/>
              </a:rPr>
              <a:t>their</a:t>
            </a:r>
            <a:r>
              <a:rPr lang="en-US" sz="2000" dirty="0">
                <a:solidFill>
                  <a:srgbClr val="00B0F0"/>
                </a:solidFill>
                <a:latin typeface="Arial" panose="020B0604020202020204" pitchFamily="34" charset="0"/>
                <a:cs typeface="Arial" panose="020B0604020202020204" pitchFamily="34" charset="0"/>
              </a:rPr>
              <a:t> lips, But their heart is far from Me. </a:t>
            </a:r>
            <a:r>
              <a:rPr lang="en-US" sz="2000" baseline="30000" dirty="0">
                <a:solidFill>
                  <a:srgbClr val="00B0F0"/>
                </a:solidFill>
                <a:latin typeface="Arial" panose="020B0604020202020204" pitchFamily="34" charset="0"/>
                <a:cs typeface="Arial" panose="020B0604020202020204" pitchFamily="34" charset="0"/>
              </a:rPr>
              <a:t>9 </a:t>
            </a:r>
            <a:r>
              <a:rPr lang="en-US" sz="2000" dirty="0">
                <a:solidFill>
                  <a:srgbClr val="00B0F0"/>
                </a:solidFill>
                <a:latin typeface="Arial" panose="020B0604020202020204" pitchFamily="34" charset="0"/>
                <a:cs typeface="Arial" panose="020B0604020202020204" pitchFamily="34" charset="0"/>
              </a:rPr>
              <a:t>And in vain they worship Me, teaching </a:t>
            </a:r>
            <a:r>
              <a:rPr lang="en-US" sz="2000" i="1" dirty="0">
                <a:solidFill>
                  <a:srgbClr val="00B0F0"/>
                </a:solidFill>
                <a:latin typeface="Arial" panose="020B0604020202020204" pitchFamily="34" charset="0"/>
                <a:cs typeface="Arial" panose="020B0604020202020204" pitchFamily="34" charset="0"/>
              </a:rPr>
              <a:t>as</a:t>
            </a:r>
            <a:r>
              <a:rPr lang="en-US" sz="2000" dirty="0">
                <a:solidFill>
                  <a:srgbClr val="00B0F0"/>
                </a:solidFill>
                <a:latin typeface="Arial" panose="020B0604020202020204" pitchFamily="34" charset="0"/>
                <a:cs typeface="Arial" panose="020B0604020202020204" pitchFamily="34" charset="0"/>
              </a:rPr>
              <a:t> doctrines the commandments of men.’ ”  </a:t>
            </a:r>
            <a:r>
              <a:rPr lang="en-US" sz="2000" dirty="0">
                <a:latin typeface="Arial" panose="020B0604020202020204" pitchFamily="34" charset="0"/>
                <a:cs typeface="Arial" panose="020B0604020202020204" pitchFamily="34" charset="0"/>
              </a:rPr>
              <a:t>Matthew 15:7-9</a:t>
            </a:r>
          </a:p>
          <a:p>
            <a:r>
              <a:rPr lang="en-US" sz="2000" dirty="0">
                <a:latin typeface="Arial" panose="020B0604020202020204" pitchFamily="34" charset="0"/>
                <a:cs typeface="Arial" panose="020B0604020202020204" pitchFamily="34" charset="0"/>
              </a:rPr>
              <a:t>We must remove the</a:t>
            </a:r>
            <a:r>
              <a:rPr lang="en-US" sz="2000" dirty="0">
                <a:solidFill>
                  <a:srgbClr val="FFFF00"/>
                </a:solidFill>
                <a:latin typeface="Arial" panose="020B0604020202020204" pitchFamily="34" charset="0"/>
                <a:cs typeface="Arial" panose="020B0604020202020204" pitchFamily="34" charset="0"/>
              </a:rPr>
              <a:t> </a:t>
            </a:r>
            <a:r>
              <a:rPr lang="en-US" sz="2000" dirty="0" err="1">
                <a:solidFill>
                  <a:srgbClr val="FFFF00"/>
                </a:solidFill>
                <a:latin typeface="Arial" panose="020B0604020202020204" pitchFamily="34" charset="0"/>
                <a:cs typeface="Arial" panose="020B0604020202020204" pitchFamily="34" charset="0"/>
              </a:rPr>
              <a:t>Tzaraath</a:t>
            </a:r>
            <a:r>
              <a:rPr lang="en-US" sz="2000" dirty="0">
                <a:solidFill>
                  <a:srgbClr val="FFFF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from our lives, we cannot afford to be contaminated it will rob us of our shalom, and moving forward in our biblical growth.</a:t>
            </a:r>
          </a:p>
          <a:p>
            <a:pPr>
              <a:lnSpc>
                <a:spcPct val="115000"/>
              </a:lnSpc>
              <a:spcAft>
                <a:spcPts val="1000"/>
              </a:spcAft>
            </a:pPr>
            <a:endParaRPr lang="en-AU" sz="2000" dirty="0">
              <a:effectLst/>
              <a:latin typeface="Arial" panose="020B060402020202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225481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3AB0F-98D2-CC43-C730-81743D219765}"/>
              </a:ext>
            </a:extLst>
          </p:cNvPr>
          <p:cNvSpPr>
            <a:spLocks noGrp="1"/>
          </p:cNvSpPr>
          <p:nvPr>
            <p:ph type="title"/>
          </p:nvPr>
        </p:nvSpPr>
        <p:spPr>
          <a:xfrm>
            <a:off x="838200" y="365126"/>
            <a:ext cx="10515600" cy="424988"/>
          </a:xfrm>
        </p:spPr>
        <p:txBody>
          <a:bodyPr>
            <a:normAutofit fontScale="90000"/>
          </a:bodyPr>
          <a:lstStyle/>
          <a:p>
            <a:r>
              <a:rPr lang="en-AU" dirty="0">
                <a:solidFill>
                  <a:srgbClr val="FFC000"/>
                </a:solidFill>
              </a:rPr>
              <a:t>Contamination – not good.</a:t>
            </a:r>
          </a:p>
        </p:txBody>
      </p:sp>
      <p:sp>
        <p:nvSpPr>
          <p:cNvPr id="3" name="Content Placeholder 2">
            <a:extLst>
              <a:ext uri="{FF2B5EF4-FFF2-40B4-BE49-F238E27FC236}">
                <a16:creationId xmlns:a16="http://schemas.microsoft.com/office/drawing/2014/main" id="{DE7C7CD6-124F-666B-FA1C-284F38FD3510}"/>
              </a:ext>
            </a:extLst>
          </p:cNvPr>
          <p:cNvSpPr>
            <a:spLocks noGrp="1"/>
          </p:cNvSpPr>
          <p:nvPr>
            <p:ph idx="1"/>
          </p:nvPr>
        </p:nvSpPr>
        <p:spPr>
          <a:xfrm>
            <a:off x="838200" y="976544"/>
            <a:ext cx="10515600" cy="5200419"/>
          </a:xfrm>
        </p:spPr>
        <p:txBody>
          <a:bodyPr>
            <a:normAutofit/>
          </a:bodyPr>
          <a:lstStyle/>
          <a:p>
            <a:r>
              <a:rPr lang="en-AU" sz="2000" dirty="0">
                <a:latin typeface="Arial" panose="020B0604020202020204" pitchFamily="34" charset="0"/>
                <a:cs typeface="Arial" panose="020B0604020202020204" pitchFamily="34" charset="0"/>
              </a:rPr>
              <a:t>Baruch YHVH – there is a way to rid us of contamination, if we are willing to undergo the process.</a:t>
            </a:r>
          </a:p>
          <a:p>
            <a:r>
              <a:rPr lang="en-AU" sz="2000" dirty="0">
                <a:latin typeface="Arial" panose="020B0604020202020204" pitchFamily="34" charset="0"/>
                <a:cs typeface="Arial" panose="020B0604020202020204" pitchFamily="34" charset="0"/>
              </a:rPr>
              <a:t>Yet we need to understand the contaminations that cause </a:t>
            </a:r>
            <a:r>
              <a:rPr lang="en-AU" sz="2000" dirty="0" err="1">
                <a:solidFill>
                  <a:srgbClr val="FFFF00"/>
                </a:solidFill>
                <a:latin typeface="Arial" panose="020B0604020202020204" pitchFamily="34" charset="0"/>
                <a:cs typeface="Arial" panose="020B0604020202020204" pitchFamily="34" charset="0"/>
              </a:rPr>
              <a:t>Tzaraath</a:t>
            </a:r>
            <a:r>
              <a:rPr lang="en-AU" sz="2000" dirty="0">
                <a:latin typeface="Arial" panose="020B0604020202020204" pitchFamily="34" charset="0"/>
                <a:cs typeface="Arial" panose="020B0604020202020204" pitchFamily="34" charset="0"/>
              </a:rPr>
              <a:t> in our lives… then employ the tools to remove these from our lives. Of course not only do we need to know the right tools for the job, but how to use them. The right tools in the wrong hands can be rather dangerous.</a:t>
            </a:r>
          </a:p>
          <a:p>
            <a:r>
              <a:rPr lang="en-AU" sz="2000" dirty="0">
                <a:latin typeface="Arial" panose="020B0604020202020204" pitchFamily="34" charset="0"/>
                <a:cs typeface="Arial" panose="020B0604020202020204" pitchFamily="34" charset="0"/>
              </a:rPr>
              <a:t>So, in an effort to help people rid the</a:t>
            </a:r>
            <a:r>
              <a:rPr lang="en-AU" sz="2000" dirty="0">
                <a:solidFill>
                  <a:srgbClr val="FFFF00"/>
                </a:solidFill>
                <a:latin typeface="Arial" panose="020B0604020202020204" pitchFamily="34" charset="0"/>
                <a:cs typeface="Arial" panose="020B0604020202020204" pitchFamily="34" charset="0"/>
              </a:rPr>
              <a:t> </a:t>
            </a:r>
            <a:r>
              <a:rPr lang="en-AU" sz="2000" dirty="0" err="1">
                <a:solidFill>
                  <a:srgbClr val="FFFF00"/>
                </a:solidFill>
                <a:latin typeface="Arial" panose="020B0604020202020204" pitchFamily="34" charset="0"/>
                <a:cs typeface="Arial" panose="020B0604020202020204" pitchFamily="34" charset="0"/>
              </a:rPr>
              <a:t>Tzaraath</a:t>
            </a:r>
            <a:r>
              <a:rPr lang="en-AU" sz="2000" dirty="0">
                <a:solidFill>
                  <a:srgbClr val="FFFF00"/>
                </a:solidFill>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from their lives, we are going to undergo a journey of tool selection, and application. This series will be ongoing for many weeks, if not months. </a:t>
            </a:r>
          </a:p>
          <a:p>
            <a:r>
              <a:rPr lang="en-AU" sz="2000" dirty="0">
                <a:latin typeface="Arial" panose="020B0604020202020204" pitchFamily="34" charset="0"/>
                <a:cs typeface="Arial" panose="020B0604020202020204" pitchFamily="34" charset="0"/>
              </a:rPr>
              <a:t>The title is: </a:t>
            </a:r>
            <a:r>
              <a:rPr lang="en-AU" sz="2000" dirty="0">
                <a:solidFill>
                  <a:srgbClr val="00B0F0"/>
                </a:solidFill>
                <a:latin typeface="Arial" panose="020B0604020202020204" pitchFamily="34" charset="0"/>
                <a:cs typeface="Arial" panose="020B0604020202020204" pitchFamily="34" charset="0"/>
              </a:rPr>
              <a:t>How to be content… tools for the job.</a:t>
            </a:r>
          </a:p>
          <a:p>
            <a:r>
              <a:rPr lang="en-AU" sz="2000" dirty="0">
                <a:latin typeface="Arial" panose="020B0604020202020204" pitchFamily="34" charset="0"/>
                <a:cs typeface="Arial" panose="020B0604020202020204" pitchFamily="34" charset="0"/>
              </a:rPr>
              <a:t>So let us look forward to allowing our Father to cleanse us from </a:t>
            </a:r>
            <a:r>
              <a:rPr lang="en-AU" sz="2000" dirty="0" err="1">
                <a:latin typeface="Arial" panose="020B0604020202020204" pitchFamily="34" charset="0"/>
                <a:cs typeface="Arial" panose="020B0604020202020204" pitchFamily="34" charset="0"/>
              </a:rPr>
              <a:t>Tzaraath</a:t>
            </a:r>
            <a:r>
              <a:rPr lang="en-AU" sz="2000" dirty="0">
                <a:latin typeface="Arial" panose="020B0604020202020204" pitchFamily="34" charset="0"/>
                <a:cs typeface="Arial" panose="020B0604020202020204" pitchFamily="34" charset="0"/>
              </a:rPr>
              <a:t>… because:</a:t>
            </a:r>
          </a:p>
          <a:p>
            <a:r>
              <a:rPr lang="en-AU" sz="2000" dirty="0">
                <a:latin typeface="Arial" panose="020B0604020202020204" pitchFamily="34" charset="0"/>
                <a:cs typeface="Arial" panose="020B0604020202020204" pitchFamily="34" charset="0"/>
              </a:rPr>
              <a:t>There is no God…</a:t>
            </a:r>
          </a:p>
          <a:p>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993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276</TotalTime>
  <Words>1671</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Contamination – not good.</vt:lpstr>
      <vt:lpstr>Contamination – not good.</vt:lpstr>
      <vt:lpstr>Contamination – not good.</vt:lpstr>
      <vt:lpstr>Contamination – not good.</vt:lpstr>
      <vt:lpstr>Contamination – not good.</vt:lpstr>
      <vt:lpstr>Contamination – not good.</vt:lpstr>
      <vt:lpstr>Contamination – not good.</vt:lpstr>
      <vt:lpstr>Contamination – not good.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Contamination – not good.</dc:title>
  <dc:creator>Philip Hammond</dc:creator>
  <cp:lastModifiedBy>Philip Hammond</cp:lastModifiedBy>
  <cp:revision>5</cp:revision>
  <dcterms:created xsi:type="dcterms:W3CDTF">2023-02-01T03:19:43Z</dcterms:created>
  <dcterms:modified xsi:type="dcterms:W3CDTF">2023-02-10T21:32:37Z</dcterms:modified>
</cp:coreProperties>
</file>