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FA665C-0FD7-4753-8724-55A90E811EFD}" type="datetimeFigureOut">
              <a:rPr lang="en-AU" smtClean="0"/>
              <a:t>14/04/2023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64B4D39-8E5E-44A6-8EF0-56DB067C6F31}" type="slidenum">
              <a:rPr lang="en-AU" smtClean="0"/>
              <a:t>‹#›</a:t>
            </a:fld>
            <a:endParaRPr lang="en-AU"/>
          </a:p>
        </p:txBody>
      </p:sp>
    </p:spTree>
    <p:extLst>
      <p:ext uri="{BB962C8B-B14F-4D97-AF65-F5344CB8AC3E}">
        <p14:creationId xmlns:p14="http://schemas.microsoft.com/office/powerpoint/2010/main" val="2045793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FA665C-0FD7-4753-8724-55A90E811EFD}" type="datetimeFigureOut">
              <a:rPr lang="en-AU" smtClean="0"/>
              <a:t>14/04/2023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64B4D39-8E5E-44A6-8EF0-56DB067C6F31}" type="slidenum">
              <a:rPr lang="en-AU" smtClean="0"/>
              <a:t>‹#›</a:t>
            </a:fld>
            <a:endParaRPr lang="en-AU"/>
          </a:p>
        </p:txBody>
      </p:sp>
    </p:spTree>
    <p:extLst>
      <p:ext uri="{BB962C8B-B14F-4D97-AF65-F5344CB8AC3E}">
        <p14:creationId xmlns:p14="http://schemas.microsoft.com/office/powerpoint/2010/main" val="3723385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FA665C-0FD7-4753-8724-55A90E811EFD}" type="datetimeFigureOut">
              <a:rPr lang="en-AU" smtClean="0"/>
              <a:t>14/04/2023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64B4D39-8E5E-44A6-8EF0-56DB067C6F31}" type="slidenum">
              <a:rPr lang="en-AU" smtClean="0"/>
              <a:t>‹#›</a:t>
            </a:fld>
            <a:endParaRPr lang="en-AU"/>
          </a:p>
        </p:txBody>
      </p:sp>
    </p:spTree>
    <p:extLst>
      <p:ext uri="{BB962C8B-B14F-4D97-AF65-F5344CB8AC3E}">
        <p14:creationId xmlns:p14="http://schemas.microsoft.com/office/powerpoint/2010/main" val="3376130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FA665C-0FD7-4753-8724-55A90E811EFD}" type="datetimeFigureOut">
              <a:rPr lang="en-AU" smtClean="0"/>
              <a:t>14/04/2023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64B4D39-8E5E-44A6-8EF0-56DB067C6F31}" type="slidenum">
              <a:rPr lang="en-AU" smtClean="0"/>
              <a:t>‹#›</a:t>
            </a:fld>
            <a:endParaRPr lang="en-AU"/>
          </a:p>
        </p:txBody>
      </p:sp>
    </p:spTree>
    <p:extLst>
      <p:ext uri="{BB962C8B-B14F-4D97-AF65-F5344CB8AC3E}">
        <p14:creationId xmlns:p14="http://schemas.microsoft.com/office/powerpoint/2010/main" val="3829344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FA665C-0FD7-4753-8724-55A90E811EFD}" type="datetimeFigureOut">
              <a:rPr lang="en-AU" smtClean="0"/>
              <a:t>14/04/2023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64B4D39-8E5E-44A6-8EF0-56DB067C6F31}" type="slidenum">
              <a:rPr lang="en-AU" smtClean="0"/>
              <a:t>‹#›</a:t>
            </a:fld>
            <a:endParaRPr lang="en-AU"/>
          </a:p>
        </p:txBody>
      </p:sp>
    </p:spTree>
    <p:extLst>
      <p:ext uri="{BB962C8B-B14F-4D97-AF65-F5344CB8AC3E}">
        <p14:creationId xmlns:p14="http://schemas.microsoft.com/office/powerpoint/2010/main" val="2189524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FA665C-0FD7-4753-8724-55A90E811EFD}" type="datetimeFigureOut">
              <a:rPr lang="en-AU" smtClean="0"/>
              <a:t>14/04/2023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64B4D39-8E5E-44A6-8EF0-56DB067C6F31}" type="slidenum">
              <a:rPr lang="en-AU" smtClean="0"/>
              <a:t>‹#›</a:t>
            </a:fld>
            <a:endParaRPr lang="en-AU"/>
          </a:p>
        </p:txBody>
      </p:sp>
    </p:spTree>
    <p:extLst>
      <p:ext uri="{BB962C8B-B14F-4D97-AF65-F5344CB8AC3E}">
        <p14:creationId xmlns:p14="http://schemas.microsoft.com/office/powerpoint/2010/main" val="930774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FA665C-0FD7-4753-8724-55A90E811EFD}" type="datetimeFigureOut">
              <a:rPr lang="en-AU" smtClean="0"/>
              <a:t>14/04/2023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64B4D39-8E5E-44A6-8EF0-56DB067C6F31}" type="slidenum">
              <a:rPr lang="en-AU" smtClean="0"/>
              <a:t>‹#›</a:t>
            </a:fld>
            <a:endParaRPr lang="en-AU"/>
          </a:p>
        </p:txBody>
      </p:sp>
    </p:spTree>
    <p:extLst>
      <p:ext uri="{BB962C8B-B14F-4D97-AF65-F5344CB8AC3E}">
        <p14:creationId xmlns:p14="http://schemas.microsoft.com/office/powerpoint/2010/main" val="3152782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FA665C-0FD7-4753-8724-55A90E811EFD}" type="datetimeFigureOut">
              <a:rPr lang="en-AU" smtClean="0"/>
              <a:t>14/04/2023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64B4D39-8E5E-44A6-8EF0-56DB067C6F31}" type="slidenum">
              <a:rPr lang="en-AU" smtClean="0"/>
              <a:t>‹#›</a:t>
            </a:fld>
            <a:endParaRPr lang="en-AU"/>
          </a:p>
        </p:txBody>
      </p:sp>
    </p:spTree>
    <p:extLst>
      <p:ext uri="{BB962C8B-B14F-4D97-AF65-F5344CB8AC3E}">
        <p14:creationId xmlns:p14="http://schemas.microsoft.com/office/powerpoint/2010/main" val="1856063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FA665C-0FD7-4753-8724-55A90E811EFD}" type="datetimeFigureOut">
              <a:rPr lang="en-AU" smtClean="0"/>
              <a:t>14/04/2023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64B4D39-8E5E-44A6-8EF0-56DB067C6F31}" type="slidenum">
              <a:rPr lang="en-AU" smtClean="0"/>
              <a:t>‹#›</a:t>
            </a:fld>
            <a:endParaRPr lang="en-AU"/>
          </a:p>
        </p:txBody>
      </p:sp>
    </p:spTree>
    <p:extLst>
      <p:ext uri="{BB962C8B-B14F-4D97-AF65-F5344CB8AC3E}">
        <p14:creationId xmlns:p14="http://schemas.microsoft.com/office/powerpoint/2010/main" val="1364380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FA665C-0FD7-4753-8724-55A90E811EFD}" type="datetimeFigureOut">
              <a:rPr lang="en-AU" smtClean="0"/>
              <a:t>14/04/2023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64B4D39-8E5E-44A6-8EF0-56DB067C6F31}" type="slidenum">
              <a:rPr lang="en-AU" smtClean="0"/>
              <a:t>‹#›</a:t>
            </a:fld>
            <a:endParaRPr lang="en-AU"/>
          </a:p>
        </p:txBody>
      </p:sp>
    </p:spTree>
    <p:extLst>
      <p:ext uri="{BB962C8B-B14F-4D97-AF65-F5344CB8AC3E}">
        <p14:creationId xmlns:p14="http://schemas.microsoft.com/office/powerpoint/2010/main" val="778606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FA665C-0FD7-4753-8724-55A90E811EFD}" type="datetimeFigureOut">
              <a:rPr lang="en-AU" smtClean="0"/>
              <a:t>14/04/2023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64B4D39-8E5E-44A6-8EF0-56DB067C6F31}" type="slidenum">
              <a:rPr lang="en-AU" smtClean="0"/>
              <a:t>‹#›</a:t>
            </a:fld>
            <a:endParaRPr lang="en-AU"/>
          </a:p>
        </p:txBody>
      </p:sp>
    </p:spTree>
    <p:extLst>
      <p:ext uri="{BB962C8B-B14F-4D97-AF65-F5344CB8AC3E}">
        <p14:creationId xmlns:p14="http://schemas.microsoft.com/office/powerpoint/2010/main" val="3610064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A665C-0FD7-4753-8724-55A90E811EFD}" type="datetimeFigureOut">
              <a:rPr lang="en-AU" smtClean="0"/>
              <a:t>14/04/2023</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4B4D39-8E5E-44A6-8EF0-56DB067C6F31}" type="slidenum">
              <a:rPr lang="en-AU" smtClean="0"/>
              <a:t>‹#›</a:t>
            </a:fld>
            <a:endParaRPr lang="en-AU"/>
          </a:p>
        </p:txBody>
      </p:sp>
    </p:spTree>
    <p:extLst>
      <p:ext uri="{BB962C8B-B14F-4D97-AF65-F5344CB8AC3E}">
        <p14:creationId xmlns:p14="http://schemas.microsoft.com/office/powerpoint/2010/main" val="119266057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n.wikipedia.org/wiki/Edward_Bulwer-Lytton"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5216A6-0C33-BC19-5910-D80BE2CD1899}"/>
              </a:ext>
            </a:extLst>
          </p:cNvPr>
          <p:cNvSpPr>
            <a:spLocks noGrp="1"/>
          </p:cNvSpPr>
          <p:nvPr>
            <p:ph type="title"/>
          </p:nvPr>
        </p:nvSpPr>
        <p:spPr>
          <a:xfrm>
            <a:off x="838200" y="338492"/>
            <a:ext cx="10515600" cy="342545"/>
          </a:xfrm>
        </p:spPr>
        <p:txBody>
          <a:bodyPr>
            <a:normAutofit fontScale="90000"/>
          </a:bodyPr>
          <a:lstStyle/>
          <a:p>
            <a:r>
              <a:rPr lang="en-US" b="1" dirty="0">
                <a:solidFill>
                  <a:srgbClr val="0070C0"/>
                </a:solidFill>
              </a:rPr>
              <a:t>The word…</a:t>
            </a:r>
            <a:endParaRPr lang="en-AU" b="1" dirty="0">
              <a:solidFill>
                <a:srgbClr val="0070C0"/>
              </a:solidFill>
            </a:endParaRPr>
          </a:p>
        </p:txBody>
      </p:sp>
      <p:sp>
        <p:nvSpPr>
          <p:cNvPr id="5" name="Content Placeholder 4">
            <a:extLst>
              <a:ext uri="{FF2B5EF4-FFF2-40B4-BE49-F238E27FC236}">
                <a16:creationId xmlns:a16="http://schemas.microsoft.com/office/drawing/2014/main" id="{CCB0B12B-A622-BEA7-949F-DACA95AFF87D}"/>
              </a:ext>
            </a:extLst>
          </p:cNvPr>
          <p:cNvSpPr>
            <a:spLocks noGrp="1"/>
          </p:cNvSpPr>
          <p:nvPr>
            <p:ph idx="1"/>
          </p:nvPr>
        </p:nvSpPr>
        <p:spPr>
          <a:xfrm>
            <a:off x="838200" y="790113"/>
            <a:ext cx="10515600" cy="5386850"/>
          </a:xfrm>
        </p:spPr>
        <p:txBody>
          <a:bodyPr/>
          <a:lstStyle/>
          <a:p>
            <a:r>
              <a:rPr lang="en-US" dirty="0"/>
              <a:t>The spoken word has so much power, it is said:</a:t>
            </a:r>
          </a:p>
          <a:p>
            <a:r>
              <a:rPr lang="en-US" b="1" dirty="0"/>
              <a:t>The pen is mightier than the sword</a:t>
            </a:r>
            <a:r>
              <a:rPr lang="en-US" dirty="0"/>
              <a:t>" - English author </a:t>
            </a:r>
            <a:r>
              <a:rPr lang="en-US" dirty="0">
                <a:solidFill>
                  <a:srgbClr val="FF0000"/>
                </a:solidFill>
                <a:hlinkClick r:id="rId2" tooltip="Edward Bulwer-Lytton">
                  <a:extLst>
                    <a:ext uri="{A12FA001-AC4F-418D-AE19-62706E023703}">
                      <ahyp:hlinkClr xmlns:ahyp="http://schemas.microsoft.com/office/drawing/2018/hyperlinkcolor" val="tx"/>
                    </a:ext>
                  </a:extLst>
                </a:hlinkClick>
              </a:rPr>
              <a:t>Edward Bulwer-Lytton</a:t>
            </a:r>
            <a:r>
              <a:rPr lang="en-US" dirty="0">
                <a:solidFill>
                  <a:srgbClr val="FF0000"/>
                </a:solidFill>
              </a:rPr>
              <a:t> </a:t>
            </a:r>
            <a:r>
              <a:rPr lang="en-US" dirty="0"/>
              <a:t>in 1839.</a:t>
            </a:r>
          </a:p>
          <a:p>
            <a:r>
              <a:rPr lang="en-US" dirty="0"/>
              <a:t>Words have the power to change the people, we witness this in our time frame. Words are having their meanings changed to suit an agenda.</a:t>
            </a:r>
          </a:p>
          <a:p>
            <a:r>
              <a:rPr lang="en-US" dirty="0"/>
              <a:t>Marriage is the perfect example. All throughout history, until this present age, marriage was known to be between a man [adult male] and a woman [Adult female]. Even in cultures where people were married at a tender age, it was always between a male and female…</a:t>
            </a:r>
          </a:p>
          <a:p>
            <a:r>
              <a:rPr lang="en-US" dirty="0"/>
              <a:t>Pondering these things, I was reminded of a course we had our students study and complete. </a:t>
            </a:r>
            <a:endParaRPr lang="en-AU" dirty="0"/>
          </a:p>
        </p:txBody>
      </p:sp>
    </p:spTree>
    <p:extLst>
      <p:ext uri="{BB962C8B-B14F-4D97-AF65-F5344CB8AC3E}">
        <p14:creationId xmlns:p14="http://schemas.microsoft.com/office/powerpoint/2010/main" val="4133437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86E50-A4F8-8594-5244-78CD8A28343D}"/>
              </a:ext>
            </a:extLst>
          </p:cNvPr>
          <p:cNvSpPr>
            <a:spLocks noGrp="1"/>
          </p:cNvSpPr>
          <p:nvPr>
            <p:ph type="title"/>
          </p:nvPr>
        </p:nvSpPr>
        <p:spPr>
          <a:xfrm>
            <a:off x="838200" y="365126"/>
            <a:ext cx="10515600" cy="315912"/>
          </a:xfrm>
        </p:spPr>
        <p:txBody>
          <a:bodyPr>
            <a:normAutofit fontScale="90000"/>
          </a:bodyPr>
          <a:lstStyle/>
          <a:p>
            <a:r>
              <a:rPr lang="en-US" dirty="0">
                <a:solidFill>
                  <a:srgbClr val="00B0F0"/>
                </a:solidFill>
              </a:rPr>
              <a:t>The Word…</a:t>
            </a:r>
            <a:endParaRPr lang="en-AU" dirty="0">
              <a:solidFill>
                <a:srgbClr val="00B0F0"/>
              </a:solidFill>
            </a:endParaRPr>
          </a:p>
        </p:txBody>
      </p:sp>
      <p:sp>
        <p:nvSpPr>
          <p:cNvPr id="3" name="Content Placeholder 2">
            <a:extLst>
              <a:ext uri="{FF2B5EF4-FFF2-40B4-BE49-F238E27FC236}">
                <a16:creationId xmlns:a16="http://schemas.microsoft.com/office/drawing/2014/main" id="{ADE6B050-71AB-40F7-9197-AABD8C66D9B5}"/>
              </a:ext>
            </a:extLst>
          </p:cNvPr>
          <p:cNvSpPr>
            <a:spLocks noGrp="1"/>
          </p:cNvSpPr>
          <p:nvPr>
            <p:ph idx="1"/>
          </p:nvPr>
        </p:nvSpPr>
        <p:spPr>
          <a:xfrm>
            <a:off x="838200" y="852256"/>
            <a:ext cx="10515600" cy="5351340"/>
          </a:xfrm>
        </p:spPr>
        <p:txBody>
          <a:bodyPr>
            <a:normAutofit fontScale="92500" lnSpcReduction="20000"/>
          </a:bodyPr>
          <a:lstStyle/>
          <a:p>
            <a:r>
              <a:rPr lang="en-US" sz="2600" dirty="0"/>
              <a:t>Will a new world be created by YHVH for the nation of Israel?</a:t>
            </a:r>
          </a:p>
          <a:p>
            <a:r>
              <a:rPr lang="en-US" sz="2600" dirty="0"/>
              <a:t>If so, how will it be created?</a:t>
            </a:r>
          </a:p>
          <a:p>
            <a:r>
              <a:rPr lang="en-US" sz="2600" dirty="0"/>
              <a:t>Will it be by the WORD of YHVH?</a:t>
            </a:r>
          </a:p>
          <a:p>
            <a:r>
              <a:rPr lang="en-US" sz="2600" dirty="0"/>
              <a:t>Do you want to partner YHVH in this world to come?</a:t>
            </a:r>
          </a:p>
          <a:p>
            <a:r>
              <a:rPr lang="en-US" sz="2600" dirty="0"/>
              <a:t>Do you want to help build it?</a:t>
            </a:r>
          </a:p>
          <a:p>
            <a:r>
              <a:rPr lang="en-US" sz="2600" dirty="0"/>
              <a:t>Do you want to witness this by being involved in the unfolding of a wonder we cannot imagine – eternal life? Life that comes from uncorruptible seed?</a:t>
            </a:r>
          </a:p>
          <a:p>
            <a:r>
              <a:rPr lang="en-US" sz="2600" dirty="0"/>
              <a:t>The Torah states: </a:t>
            </a:r>
            <a:r>
              <a:rPr lang="en-US" sz="2600" dirty="0">
                <a:solidFill>
                  <a:srgbClr val="FFFF00"/>
                </a:solidFill>
              </a:rPr>
              <a:t>In the beginning… </a:t>
            </a:r>
            <a:r>
              <a:rPr lang="en-US" sz="2600" dirty="0"/>
              <a:t>Our Father knows the end from the beginning – you too can know the end from the beginning by studying Torah and The Word of YHVH. You too can play a small part in showing others the end from the beginning. I am persuaded we can partner our Father in helping to shape and build His Kingdom.</a:t>
            </a:r>
          </a:p>
          <a:p>
            <a:r>
              <a:rPr lang="en-US" sz="2600" baseline="30000" dirty="0">
                <a:solidFill>
                  <a:srgbClr val="FFFF00"/>
                </a:solidFill>
              </a:rPr>
              <a:t>15 </a:t>
            </a:r>
            <a:r>
              <a:rPr lang="en-US" sz="2600" dirty="0">
                <a:solidFill>
                  <a:srgbClr val="FFFF00"/>
                </a:solidFill>
              </a:rPr>
              <a:t>But sanctify the Lord God in your hearts: and be ready always to give an answer to every man that </a:t>
            </a:r>
            <a:r>
              <a:rPr lang="en-US" sz="2600" dirty="0" err="1">
                <a:solidFill>
                  <a:srgbClr val="FFFF00"/>
                </a:solidFill>
              </a:rPr>
              <a:t>asketh</a:t>
            </a:r>
            <a:r>
              <a:rPr lang="en-US" sz="2600" dirty="0">
                <a:solidFill>
                  <a:srgbClr val="FFFF00"/>
                </a:solidFill>
              </a:rPr>
              <a:t> you a reason of the hope </a:t>
            </a:r>
            <a:r>
              <a:rPr lang="en-US" sz="2600" dirty="0">
                <a:solidFill>
                  <a:srgbClr val="00B0F0"/>
                </a:solidFill>
              </a:rPr>
              <a:t>[not hoping, but knowing – assurance, certain] </a:t>
            </a:r>
            <a:r>
              <a:rPr lang="en-US" sz="2600" dirty="0">
                <a:solidFill>
                  <a:srgbClr val="FFFF00"/>
                </a:solidFill>
              </a:rPr>
              <a:t>that is in you with meekness and awe:   </a:t>
            </a:r>
            <a:r>
              <a:rPr lang="en-US" sz="2600" dirty="0"/>
              <a:t>1 Peter 3:15</a:t>
            </a:r>
          </a:p>
          <a:p>
            <a:r>
              <a:rPr lang="en-US" sz="2600" dirty="0"/>
              <a:t>There is no God…</a:t>
            </a:r>
          </a:p>
          <a:p>
            <a:pPr marL="0" indent="0">
              <a:buNone/>
            </a:pPr>
            <a:endParaRPr lang="en-AU" sz="2400" dirty="0"/>
          </a:p>
        </p:txBody>
      </p:sp>
    </p:spTree>
    <p:extLst>
      <p:ext uri="{BB962C8B-B14F-4D97-AF65-F5344CB8AC3E}">
        <p14:creationId xmlns:p14="http://schemas.microsoft.com/office/powerpoint/2010/main" val="431207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E9D92-5D34-EFF7-5585-F88302961982}"/>
              </a:ext>
            </a:extLst>
          </p:cNvPr>
          <p:cNvSpPr>
            <a:spLocks noGrp="1"/>
          </p:cNvSpPr>
          <p:nvPr>
            <p:ph type="title"/>
          </p:nvPr>
        </p:nvSpPr>
        <p:spPr>
          <a:xfrm>
            <a:off x="838200" y="338492"/>
            <a:ext cx="10515600" cy="342545"/>
          </a:xfrm>
        </p:spPr>
        <p:txBody>
          <a:bodyPr>
            <a:normAutofit fontScale="90000"/>
          </a:bodyPr>
          <a:lstStyle/>
          <a:p>
            <a:r>
              <a:rPr lang="en-US" dirty="0">
                <a:solidFill>
                  <a:srgbClr val="00B0F0"/>
                </a:solidFill>
              </a:rPr>
              <a:t>The Word…</a:t>
            </a:r>
            <a:endParaRPr lang="en-AU" dirty="0">
              <a:solidFill>
                <a:srgbClr val="00B0F0"/>
              </a:solidFill>
            </a:endParaRPr>
          </a:p>
        </p:txBody>
      </p:sp>
      <p:sp>
        <p:nvSpPr>
          <p:cNvPr id="3" name="Content Placeholder 2">
            <a:extLst>
              <a:ext uri="{FF2B5EF4-FFF2-40B4-BE49-F238E27FC236}">
                <a16:creationId xmlns:a16="http://schemas.microsoft.com/office/drawing/2014/main" id="{E6A44FC7-76BC-756F-0149-6B4C793AAFA4}"/>
              </a:ext>
            </a:extLst>
          </p:cNvPr>
          <p:cNvSpPr>
            <a:spLocks noGrp="1"/>
          </p:cNvSpPr>
          <p:nvPr>
            <p:ph idx="1"/>
          </p:nvPr>
        </p:nvSpPr>
        <p:spPr>
          <a:xfrm>
            <a:off x="838200" y="887767"/>
            <a:ext cx="10515600" cy="5289196"/>
          </a:xfrm>
        </p:spPr>
        <p:txBody>
          <a:bodyPr>
            <a:normAutofit fontScale="92500" lnSpcReduction="20000"/>
          </a:bodyPr>
          <a:lstStyle/>
          <a:p>
            <a:r>
              <a:rPr lang="en-US" dirty="0"/>
              <a:t>It was: </a:t>
            </a:r>
            <a:r>
              <a:rPr lang="en-US" b="1" dirty="0">
                <a:solidFill>
                  <a:srgbClr val="FF0000"/>
                </a:solidFill>
              </a:rPr>
              <a:t>Torah Study – the foundation of Jewish life. </a:t>
            </a:r>
            <a:r>
              <a:rPr lang="en-US" dirty="0"/>
              <a:t>We looked at a number of mini topics within this course, but the overall message was, how important Torah study was </a:t>
            </a:r>
            <a:r>
              <a:rPr lang="en-US"/>
              <a:t>to Religious </a:t>
            </a:r>
            <a:r>
              <a:rPr lang="en-US" dirty="0"/>
              <a:t>Jews, and why they studied it? It was providing an example of the value and beauty of Torah Study. In fact just for fun here is the course outline.</a:t>
            </a:r>
          </a:p>
          <a:p>
            <a:r>
              <a:rPr lang="en-US" dirty="0"/>
              <a:t> </a:t>
            </a:r>
            <a:r>
              <a:rPr lang="en-US" dirty="0">
                <a:solidFill>
                  <a:srgbClr val="FF0000"/>
                </a:solidFill>
              </a:rPr>
              <a:t>Section I</a:t>
            </a:r>
            <a:r>
              <a:rPr lang="en-US" dirty="0"/>
              <a:t>. Participating in the Creation of the Universe Part A. The Torah as the Blueprint of the Universe Part B. The Role of Torah Study in the Ongoing Process of Creation Part C. The Torah Brings Holiness into the World Part D. Torah Ethics: A Beacon of Morality for the World Part E. Torah Contains All of the World’s Wisdom </a:t>
            </a:r>
          </a:p>
          <a:p>
            <a:r>
              <a:rPr lang="en-US" dirty="0">
                <a:solidFill>
                  <a:srgbClr val="FF0000"/>
                </a:solidFill>
              </a:rPr>
              <a:t>Section II</a:t>
            </a:r>
            <a:r>
              <a:rPr lang="en-US" dirty="0"/>
              <a:t>. Torah Study as a Perpetuation of the Revelation at Mount Sinai </a:t>
            </a:r>
          </a:p>
          <a:p>
            <a:r>
              <a:rPr lang="en-US" dirty="0">
                <a:solidFill>
                  <a:srgbClr val="FF0000"/>
                </a:solidFill>
              </a:rPr>
              <a:t>Section III</a:t>
            </a:r>
            <a:r>
              <a:rPr lang="en-US" dirty="0"/>
              <a:t>. Torah Study: The Basis of Jewish Living Part A. Knowing How to Live as a Jew Part B. Understanding the Rationale Behind the Mitzvot Part C. Developing a Relationship with God Section IV. Self-Education (or: The Art of Becoming a Mensch) Section V. Can Everyone Learn Torah? Part A. Torah Study is for Everyone Part B. Torah Study is Not Just for Intellectuals Part C. Recommendations to Succeed in Torah Study</a:t>
            </a:r>
            <a:endParaRPr lang="en-AU" dirty="0"/>
          </a:p>
        </p:txBody>
      </p:sp>
    </p:spTree>
    <p:extLst>
      <p:ext uri="{BB962C8B-B14F-4D97-AF65-F5344CB8AC3E}">
        <p14:creationId xmlns:p14="http://schemas.microsoft.com/office/powerpoint/2010/main" val="3933610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96B09-E12E-8AAC-1439-9DB335754CD9}"/>
              </a:ext>
            </a:extLst>
          </p:cNvPr>
          <p:cNvSpPr>
            <a:spLocks noGrp="1"/>
          </p:cNvSpPr>
          <p:nvPr>
            <p:ph type="title"/>
          </p:nvPr>
        </p:nvSpPr>
        <p:spPr>
          <a:xfrm>
            <a:off x="838200" y="365126"/>
            <a:ext cx="10515600" cy="315912"/>
          </a:xfrm>
        </p:spPr>
        <p:txBody>
          <a:bodyPr>
            <a:normAutofit fontScale="90000"/>
          </a:bodyPr>
          <a:lstStyle/>
          <a:p>
            <a:r>
              <a:rPr lang="en-US" dirty="0">
                <a:solidFill>
                  <a:srgbClr val="00B0F0"/>
                </a:solidFill>
              </a:rPr>
              <a:t>The Word…</a:t>
            </a:r>
            <a:endParaRPr lang="en-AU" dirty="0">
              <a:solidFill>
                <a:srgbClr val="00B0F0"/>
              </a:solidFill>
            </a:endParaRPr>
          </a:p>
        </p:txBody>
      </p:sp>
      <p:sp>
        <p:nvSpPr>
          <p:cNvPr id="3" name="Content Placeholder 2">
            <a:extLst>
              <a:ext uri="{FF2B5EF4-FFF2-40B4-BE49-F238E27FC236}">
                <a16:creationId xmlns:a16="http://schemas.microsoft.com/office/drawing/2014/main" id="{40635FEF-6C64-328F-4D34-108BF359F8C5}"/>
              </a:ext>
            </a:extLst>
          </p:cNvPr>
          <p:cNvSpPr>
            <a:spLocks noGrp="1"/>
          </p:cNvSpPr>
          <p:nvPr>
            <p:ph idx="1"/>
          </p:nvPr>
        </p:nvSpPr>
        <p:spPr>
          <a:xfrm>
            <a:off x="838200" y="852256"/>
            <a:ext cx="10515600" cy="5351340"/>
          </a:xfrm>
        </p:spPr>
        <p:txBody>
          <a:bodyPr>
            <a:normAutofit/>
          </a:bodyPr>
          <a:lstStyle/>
          <a:p>
            <a:r>
              <a:rPr lang="en-US" dirty="0"/>
              <a:t>I have gone through those few points to try and set the foundation of how important the study of our Father’s Torah is, and just how important His Word is…</a:t>
            </a:r>
          </a:p>
          <a:p>
            <a:r>
              <a:rPr lang="en-US" dirty="0"/>
              <a:t>When we open our bibles what are the first words we witness?</a:t>
            </a:r>
          </a:p>
          <a:p>
            <a:r>
              <a:rPr lang="en-US" dirty="0">
                <a:solidFill>
                  <a:srgbClr val="FFFF00"/>
                </a:solidFill>
              </a:rPr>
              <a:t> In the beginning God created the heaven and the earth. </a:t>
            </a:r>
            <a:r>
              <a:rPr lang="en-US" dirty="0"/>
              <a:t>Genesis 1:1</a:t>
            </a:r>
          </a:p>
          <a:p>
            <a:r>
              <a:rPr lang="en-US" dirty="0"/>
              <a:t>Only God can create, as in creating something out of absolute nothing… How was this done? Through the spoken Word!</a:t>
            </a:r>
          </a:p>
          <a:p>
            <a:r>
              <a:rPr lang="en-US" baseline="30000" dirty="0">
                <a:solidFill>
                  <a:srgbClr val="FFFF00"/>
                </a:solidFill>
              </a:rPr>
              <a:t> </a:t>
            </a:r>
            <a:r>
              <a:rPr lang="en-US" baseline="30000" dirty="0"/>
              <a:t> </a:t>
            </a:r>
            <a:r>
              <a:rPr lang="en-US" dirty="0"/>
              <a:t>B</a:t>
            </a:r>
            <a:r>
              <a:rPr lang="en-US" dirty="0">
                <a:solidFill>
                  <a:srgbClr val="FFFF00"/>
                </a:solidFill>
              </a:rPr>
              <a:t>y the word of YHVH were the heavens made; and all the host of them by the breath/Spirit of his mouth. </a:t>
            </a:r>
            <a:r>
              <a:rPr lang="en-US" dirty="0"/>
              <a:t>Psalms 33:6</a:t>
            </a:r>
          </a:p>
          <a:p>
            <a:r>
              <a:rPr lang="en-US" dirty="0"/>
              <a:t>Jewish thought is that the Torah is the blue print for the world. </a:t>
            </a:r>
          </a:p>
          <a:p>
            <a:endParaRPr lang="en-AU" dirty="0"/>
          </a:p>
        </p:txBody>
      </p:sp>
    </p:spTree>
    <p:extLst>
      <p:ext uri="{BB962C8B-B14F-4D97-AF65-F5344CB8AC3E}">
        <p14:creationId xmlns:p14="http://schemas.microsoft.com/office/powerpoint/2010/main" val="2628473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C61A1-8CDB-AF78-328D-6ABB4E980ED9}"/>
              </a:ext>
            </a:extLst>
          </p:cNvPr>
          <p:cNvSpPr>
            <a:spLocks noGrp="1"/>
          </p:cNvSpPr>
          <p:nvPr>
            <p:ph type="title"/>
          </p:nvPr>
        </p:nvSpPr>
        <p:spPr>
          <a:xfrm>
            <a:off x="838200" y="365126"/>
            <a:ext cx="10515600" cy="315912"/>
          </a:xfrm>
        </p:spPr>
        <p:txBody>
          <a:bodyPr>
            <a:normAutofit fontScale="90000"/>
          </a:bodyPr>
          <a:lstStyle/>
          <a:p>
            <a:r>
              <a:rPr lang="en-US" dirty="0">
                <a:solidFill>
                  <a:srgbClr val="00B0F0"/>
                </a:solidFill>
              </a:rPr>
              <a:t>The Word…</a:t>
            </a:r>
            <a:endParaRPr lang="en-AU" dirty="0">
              <a:solidFill>
                <a:srgbClr val="00B0F0"/>
              </a:solidFill>
            </a:endParaRPr>
          </a:p>
        </p:txBody>
      </p:sp>
      <p:sp>
        <p:nvSpPr>
          <p:cNvPr id="3" name="Content Placeholder 2">
            <a:extLst>
              <a:ext uri="{FF2B5EF4-FFF2-40B4-BE49-F238E27FC236}">
                <a16:creationId xmlns:a16="http://schemas.microsoft.com/office/drawing/2014/main" id="{AE8CFF8E-22DB-E157-4DB4-0C149D0CEA9D}"/>
              </a:ext>
            </a:extLst>
          </p:cNvPr>
          <p:cNvSpPr>
            <a:spLocks noGrp="1"/>
          </p:cNvSpPr>
          <p:nvPr>
            <p:ph idx="1"/>
          </p:nvPr>
        </p:nvSpPr>
        <p:spPr>
          <a:xfrm>
            <a:off x="838200" y="932155"/>
            <a:ext cx="10515600" cy="5244808"/>
          </a:xfrm>
        </p:spPr>
        <p:txBody>
          <a:bodyPr>
            <a:normAutofit fontScale="85000" lnSpcReduction="20000"/>
          </a:bodyPr>
          <a:lstStyle/>
          <a:p>
            <a:r>
              <a:rPr lang="en-US" dirty="0"/>
              <a:t>Rashi, Mishlei (Proverbs) 9:1 – God used His wisdom to create the world. “Wisdom built its house” – God created the world using wisdom.</a:t>
            </a:r>
          </a:p>
          <a:p>
            <a:r>
              <a:rPr lang="en-US" dirty="0"/>
              <a:t>Mishlei </a:t>
            </a:r>
            <a:r>
              <a:rPr lang="en-US" dirty="0" err="1"/>
              <a:t>Rabati</a:t>
            </a:r>
            <a:r>
              <a:rPr lang="en-US" dirty="0"/>
              <a:t>, Ch. 9 – The “wisdom” mentioned in this verse is specifically the wisdom of Torah. “Wisdom built its house” – this is a reference to Torah, [with] which [He] created the entire universe.</a:t>
            </a:r>
          </a:p>
          <a:p>
            <a:r>
              <a:rPr lang="en-US" dirty="0"/>
              <a:t>Zohar, </a:t>
            </a:r>
            <a:r>
              <a:rPr lang="en-US" dirty="0" err="1"/>
              <a:t>Terumah</a:t>
            </a:r>
            <a:r>
              <a:rPr lang="en-US" dirty="0"/>
              <a:t> 161a – God looked into the Torah and created the world accordingly. When God created the universe, He looked into the Torah and created [based on what is written in it]. It was through the Torah that the world was created.</a:t>
            </a:r>
          </a:p>
          <a:p>
            <a:r>
              <a:rPr lang="en-US" dirty="0"/>
              <a:t>Yet these same folk deny: </a:t>
            </a:r>
          </a:p>
          <a:p>
            <a:r>
              <a:rPr lang="en-US" dirty="0">
                <a:solidFill>
                  <a:srgbClr val="FFFF00"/>
                </a:solidFill>
              </a:rPr>
              <a:t>1 In the beginning was the Word, and the Word was with God, and the Word was God. </a:t>
            </a:r>
            <a:r>
              <a:rPr lang="en-US" baseline="30000" dirty="0">
                <a:solidFill>
                  <a:srgbClr val="FFFF00"/>
                </a:solidFill>
              </a:rPr>
              <a:t>2 </a:t>
            </a:r>
            <a:r>
              <a:rPr lang="en-US" dirty="0">
                <a:solidFill>
                  <a:srgbClr val="FFFF00"/>
                </a:solidFill>
              </a:rPr>
              <a:t>The same was in the beginning with God. </a:t>
            </a:r>
            <a:r>
              <a:rPr lang="en-US" baseline="30000" dirty="0">
                <a:solidFill>
                  <a:srgbClr val="FFFF00"/>
                </a:solidFill>
              </a:rPr>
              <a:t>3 </a:t>
            </a:r>
            <a:r>
              <a:rPr lang="en-US" dirty="0">
                <a:solidFill>
                  <a:srgbClr val="FFFF00"/>
                </a:solidFill>
              </a:rPr>
              <a:t>All things were made by him; and without him was not any thing made that was made. </a:t>
            </a:r>
            <a:r>
              <a:rPr lang="en-US" baseline="30000" dirty="0">
                <a:solidFill>
                  <a:srgbClr val="FFFF00"/>
                </a:solidFill>
              </a:rPr>
              <a:t>4 </a:t>
            </a:r>
            <a:r>
              <a:rPr lang="en-US" dirty="0">
                <a:solidFill>
                  <a:srgbClr val="FFFF00"/>
                </a:solidFill>
              </a:rPr>
              <a:t>In him was life; and the life was the light of humanity. </a:t>
            </a:r>
            <a:r>
              <a:rPr lang="en-US" baseline="30000" dirty="0">
                <a:solidFill>
                  <a:srgbClr val="FFFF00"/>
                </a:solidFill>
              </a:rPr>
              <a:t>5 </a:t>
            </a:r>
            <a:r>
              <a:rPr lang="en-US" dirty="0">
                <a:solidFill>
                  <a:srgbClr val="FFFF00"/>
                </a:solidFill>
              </a:rPr>
              <a:t>And the light shineth in darkness; and the darkness comprehended it not… and the Word became flesh… </a:t>
            </a:r>
            <a:r>
              <a:rPr lang="en-US" dirty="0"/>
              <a:t>John 1:1-14</a:t>
            </a:r>
          </a:p>
          <a:p>
            <a:r>
              <a:rPr lang="en-US" dirty="0">
                <a:solidFill>
                  <a:srgbClr val="FFFF00"/>
                </a:solidFill>
              </a:rPr>
              <a:t>For with Thee is the fountain of Life. In thy light shall we see light. </a:t>
            </a:r>
            <a:r>
              <a:rPr lang="en-US" dirty="0"/>
              <a:t>Psalms 36:9 </a:t>
            </a:r>
          </a:p>
          <a:p>
            <a:endParaRPr lang="en-US" dirty="0"/>
          </a:p>
          <a:p>
            <a:endParaRPr lang="en-US" dirty="0"/>
          </a:p>
          <a:p>
            <a:endParaRPr lang="en-US" dirty="0"/>
          </a:p>
          <a:p>
            <a:endParaRPr lang="en-AU" dirty="0"/>
          </a:p>
        </p:txBody>
      </p:sp>
    </p:spTree>
    <p:extLst>
      <p:ext uri="{BB962C8B-B14F-4D97-AF65-F5344CB8AC3E}">
        <p14:creationId xmlns:p14="http://schemas.microsoft.com/office/powerpoint/2010/main" val="663968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D44A5-50D0-EF29-9141-A3D9140E66F3}"/>
              </a:ext>
            </a:extLst>
          </p:cNvPr>
          <p:cNvSpPr>
            <a:spLocks noGrp="1"/>
          </p:cNvSpPr>
          <p:nvPr>
            <p:ph type="title"/>
          </p:nvPr>
        </p:nvSpPr>
        <p:spPr>
          <a:xfrm>
            <a:off x="838200" y="365126"/>
            <a:ext cx="10515600" cy="315912"/>
          </a:xfrm>
        </p:spPr>
        <p:txBody>
          <a:bodyPr>
            <a:normAutofit fontScale="90000"/>
          </a:bodyPr>
          <a:lstStyle/>
          <a:p>
            <a:r>
              <a:rPr lang="en-US" dirty="0">
                <a:solidFill>
                  <a:srgbClr val="00B0F0"/>
                </a:solidFill>
              </a:rPr>
              <a:t>The Word…</a:t>
            </a:r>
            <a:endParaRPr lang="en-AU" dirty="0">
              <a:solidFill>
                <a:srgbClr val="00B0F0"/>
              </a:solidFill>
            </a:endParaRPr>
          </a:p>
        </p:txBody>
      </p:sp>
      <p:sp>
        <p:nvSpPr>
          <p:cNvPr id="3" name="Content Placeholder 2">
            <a:extLst>
              <a:ext uri="{FF2B5EF4-FFF2-40B4-BE49-F238E27FC236}">
                <a16:creationId xmlns:a16="http://schemas.microsoft.com/office/drawing/2014/main" id="{A1751BE6-C382-6D00-8B72-C66F5B991BB9}"/>
              </a:ext>
            </a:extLst>
          </p:cNvPr>
          <p:cNvSpPr>
            <a:spLocks noGrp="1"/>
          </p:cNvSpPr>
          <p:nvPr>
            <p:ph idx="1"/>
          </p:nvPr>
        </p:nvSpPr>
        <p:spPr>
          <a:xfrm>
            <a:off x="838200" y="905522"/>
            <a:ext cx="10515600" cy="5271441"/>
          </a:xfrm>
        </p:spPr>
        <p:txBody>
          <a:bodyPr>
            <a:normAutofit fontScale="92500" lnSpcReduction="10000"/>
          </a:bodyPr>
          <a:lstStyle/>
          <a:p>
            <a:r>
              <a:rPr lang="en-US" dirty="0"/>
              <a:t>Let us consider the following scriptures in light of this Jewish statement: </a:t>
            </a:r>
            <a:r>
              <a:rPr lang="en-US" dirty="0">
                <a:solidFill>
                  <a:srgbClr val="00B0F0"/>
                </a:solidFill>
              </a:rPr>
              <a:t>By studying Torah one becomes a partner with God in the creation of the world. </a:t>
            </a:r>
            <a:r>
              <a:rPr lang="en-US" dirty="0">
                <a:solidFill>
                  <a:srgbClr val="FF0000"/>
                </a:solidFill>
              </a:rPr>
              <a:t>And for this reason the Sages teach that one who studies Torah without ulterior motives is considered a “companion.” The meaning is that he is a companion, a colleague, of God, so to speak, by facilitating the continuation of the world through his Torah study [i.e. just as God created and maintains the world through Torah, so too does the individual who studies Torah]. </a:t>
            </a:r>
            <a:r>
              <a:rPr lang="en-US" dirty="0"/>
              <a:t>Now let us look at the scriptures I was referring too.</a:t>
            </a:r>
          </a:p>
          <a:p>
            <a:r>
              <a:rPr lang="en-US" baseline="30000" dirty="0">
                <a:solidFill>
                  <a:srgbClr val="FFFF00"/>
                </a:solidFill>
              </a:rPr>
              <a:t>16 </a:t>
            </a:r>
            <a:r>
              <a:rPr lang="en-US" dirty="0">
                <a:solidFill>
                  <a:srgbClr val="FFFF00"/>
                </a:solidFill>
              </a:rPr>
              <a:t>For by him were all things created, that are in heaven, and that are in earth, visible and invisible, whether they be thrones, or dominions, or principalities, or powers: all things were created by him, and for him: </a:t>
            </a:r>
            <a:r>
              <a:rPr lang="en-US" baseline="30000" dirty="0">
                <a:solidFill>
                  <a:srgbClr val="FFFF00"/>
                </a:solidFill>
              </a:rPr>
              <a:t>17 </a:t>
            </a:r>
            <a:r>
              <a:rPr lang="en-US" dirty="0">
                <a:solidFill>
                  <a:srgbClr val="FFFF00"/>
                </a:solidFill>
              </a:rPr>
              <a:t>And he is before all things, and by him all things consist. </a:t>
            </a:r>
            <a:r>
              <a:rPr lang="en-US" baseline="30000" dirty="0">
                <a:solidFill>
                  <a:srgbClr val="FFFF00"/>
                </a:solidFill>
              </a:rPr>
              <a:t>18 </a:t>
            </a:r>
            <a:r>
              <a:rPr lang="en-US" dirty="0">
                <a:solidFill>
                  <a:srgbClr val="FFFF00"/>
                </a:solidFill>
              </a:rPr>
              <a:t>And he is the head of the body, the assembly: who is the beginning, the firstborn from the dead; that in all things he might have the preeminence. </a:t>
            </a:r>
            <a:r>
              <a:rPr lang="en-US" baseline="30000" dirty="0">
                <a:solidFill>
                  <a:srgbClr val="FFFF00"/>
                </a:solidFill>
              </a:rPr>
              <a:t>19 </a:t>
            </a:r>
            <a:r>
              <a:rPr lang="en-US" dirty="0">
                <a:solidFill>
                  <a:srgbClr val="FFFF00"/>
                </a:solidFill>
              </a:rPr>
              <a:t>For it pleased the Father that in him should all fulness dwell; </a:t>
            </a:r>
            <a:r>
              <a:rPr lang="en-US" dirty="0"/>
              <a:t>Colossians 1:16-19</a:t>
            </a:r>
          </a:p>
          <a:p>
            <a:endParaRPr lang="en-US" dirty="0"/>
          </a:p>
          <a:p>
            <a:endParaRPr lang="en-AU" dirty="0">
              <a:solidFill>
                <a:srgbClr val="FF0000"/>
              </a:solidFill>
            </a:endParaRPr>
          </a:p>
        </p:txBody>
      </p:sp>
    </p:spTree>
    <p:extLst>
      <p:ext uri="{BB962C8B-B14F-4D97-AF65-F5344CB8AC3E}">
        <p14:creationId xmlns:p14="http://schemas.microsoft.com/office/powerpoint/2010/main" val="1900795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8C1C1-BFFE-0BEF-84C9-474065F15155}"/>
              </a:ext>
            </a:extLst>
          </p:cNvPr>
          <p:cNvSpPr>
            <a:spLocks noGrp="1"/>
          </p:cNvSpPr>
          <p:nvPr>
            <p:ph type="title"/>
          </p:nvPr>
        </p:nvSpPr>
        <p:spPr>
          <a:xfrm>
            <a:off x="838200" y="365126"/>
            <a:ext cx="10515600" cy="315912"/>
          </a:xfrm>
        </p:spPr>
        <p:txBody>
          <a:bodyPr>
            <a:normAutofit fontScale="90000"/>
          </a:bodyPr>
          <a:lstStyle/>
          <a:p>
            <a:r>
              <a:rPr lang="en-US" dirty="0">
                <a:solidFill>
                  <a:srgbClr val="00B0F0"/>
                </a:solidFill>
              </a:rPr>
              <a:t>The Word…</a:t>
            </a:r>
            <a:endParaRPr lang="en-AU" dirty="0">
              <a:solidFill>
                <a:srgbClr val="00B0F0"/>
              </a:solidFill>
            </a:endParaRPr>
          </a:p>
        </p:txBody>
      </p:sp>
      <p:sp>
        <p:nvSpPr>
          <p:cNvPr id="3" name="Content Placeholder 2">
            <a:extLst>
              <a:ext uri="{FF2B5EF4-FFF2-40B4-BE49-F238E27FC236}">
                <a16:creationId xmlns:a16="http://schemas.microsoft.com/office/drawing/2014/main" id="{4B7CEA14-A734-588B-EF51-5768BBF34C92}"/>
              </a:ext>
            </a:extLst>
          </p:cNvPr>
          <p:cNvSpPr>
            <a:spLocks noGrp="1"/>
          </p:cNvSpPr>
          <p:nvPr>
            <p:ph idx="1"/>
          </p:nvPr>
        </p:nvSpPr>
        <p:spPr>
          <a:xfrm>
            <a:off x="838200" y="852256"/>
            <a:ext cx="10515600" cy="5351340"/>
          </a:xfrm>
        </p:spPr>
        <p:txBody>
          <a:bodyPr>
            <a:normAutofit fontScale="92500" lnSpcReduction="20000"/>
          </a:bodyPr>
          <a:lstStyle/>
          <a:p>
            <a:r>
              <a:rPr lang="en-US" baseline="30000" dirty="0">
                <a:solidFill>
                  <a:srgbClr val="FFFF00"/>
                </a:solidFill>
              </a:rPr>
              <a:t>6 </a:t>
            </a:r>
            <a:r>
              <a:rPr lang="en-US" dirty="0">
                <a:solidFill>
                  <a:srgbClr val="FFFF00"/>
                </a:solidFill>
              </a:rPr>
              <a:t>By the word of the </a:t>
            </a:r>
            <a:r>
              <a:rPr lang="en-US" cap="small" dirty="0">
                <a:solidFill>
                  <a:srgbClr val="FFFF00"/>
                </a:solidFill>
              </a:rPr>
              <a:t>YHVH</a:t>
            </a:r>
            <a:r>
              <a:rPr lang="en-US" dirty="0">
                <a:solidFill>
                  <a:srgbClr val="FFFF00"/>
                </a:solidFill>
              </a:rPr>
              <a:t> were the heavens made; and all the host of them by the breath/Spirit of his mouth. </a:t>
            </a:r>
            <a:r>
              <a:rPr lang="en-US" dirty="0"/>
              <a:t>Psalm 33:6</a:t>
            </a:r>
          </a:p>
          <a:p>
            <a:r>
              <a:rPr lang="en-US" dirty="0"/>
              <a:t>Considering these thoughts – Is it actually possible </a:t>
            </a:r>
            <a:r>
              <a:rPr lang="en-US" dirty="0">
                <a:solidFill>
                  <a:srgbClr val="00B0F0"/>
                </a:solidFill>
              </a:rPr>
              <a:t>to become a partner with God in the creation of the world?</a:t>
            </a:r>
          </a:p>
          <a:p>
            <a:r>
              <a:rPr lang="en-US" dirty="0"/>
              <a:t>I guess it depends on what is meant by </a:t>
            </a:r>
            <a:r>
              <a:rPr lang="en-US" dirty="0">
                <a:solidFill>
                  <a:srgbClr val="00B0F0"/>
                </a:solidFill>
              </a:rPr>
              <a:t>creation of the world</a:t>
            </a:r>
            <a:r>
              <a:rPr lang="en-US" dirty="0"/>
              <a:t>. Perhaps we could ask, can we become partners in helping God shape the world?</a:t>
            </a:r>
          </a:p>
          <a:p>
            <a:r>
              <a:rPr lang="en-US" dirty="0"/>
              <a:t>We can certainly become partners in helping shape our own lives, and we are expected to do such.</a:t>
            </a:r>
          </a:p>
          <a:p>
            <a:r>
              <a:rPr lang="en-US" dirty="0">
                <a:solidFill>
                  <a:srgbClr val="00B0F0"/>
                </a:solidFill>
              </a:rPr>
              <a:t> </a:t>
            </a:r>
            <a:r>
              <a:rPr lang="en-US" baseline="30000" dirty="0">
                <a:solidFill>
                  <a:srgbClr val="FFFF00"/>
                </a:solidFill>
              </a:rPr>
              <a:t>10 </a:t>
            </a:r>
            <a:r>
              <a:rPr lang="en-US" dirty="0">
                <a:solidFill>
                  <a:srgbClr val="FFFF00"/>
                </a:solidFill>
              </a:rPr>
              <a:t>That at the name of </a:t>
            </a:r>
            <a:r>
              <a:rPr lang="en-US" dirty="0" err="1">
                <a:solidFill>
                  <a:srgbClr val="FFFF00"/>
                </a:solidFill>
              </a:rPr>
              <a:t>Yeshua</a:t>
            </a:r>
            <a:r>
              <a:rPr lang="en-US" dirty="0">
                <a:solidFill>
                  <a:srgbClr val="FFFF00"/>
                </a:solidFill>
              </a:rPr>
              <a:t> every knee should bow, of things in heaven, and things in earth, and things under the earth; </a:t>
            </a:r>
            <a:r>
              <a:rPr lang="en-US" baseline="30000" dirty="0">
                <a:solidFill>
                  <a:srgbClr val="FFFF00"/>
                </a:solidFill>
              </a:rPr>
              <a:t>11 </a:t>
            </a:r>
            <a:r>
              <a:rPr lang="en-US" dirty="0">
                <a:solidFill>
                  <a:srgbClr val="FFFF00"/>
                </a:solidFill>
              </a:rPr>
              <a:t>And that every tongue should confess that </a:t>
            </a:r>
            <a:r>
              <a:rPr lang="en-US" dirty="0" err="1">
                <a:solidFill>
                  <a:srgbClr val="FFFF00"/>
                </a:solidFill>
              </a:rPr>
              <a:t>Yeshua</a:t>
            </a:r>
            <a:r>
              <a:rPr lang="en-US" dirty="0">
                <a:solidFill>
                  <a:srgbClr val="FFFF00"/>
                </a:solidFill>
              </a:rPr>
              <a:t> Messiah is Lord, to the glory of God the Father. </a:t>
            </a:r>
            <a:r>
              <a:rPr lang="en-US" baseline="30000" dirty="0">
                <a:solidFill>
                  <a:srgbClr val="FFFF00"/>
                </a:solidFill>
              </a:rPr>
              <a:t>12 </a:t>
            </a:r>
            <a:r>
              <a:rPr lang="en-US" dirty="0">
                <a:solidFill>
                  <a:srgbClr val="FFFF00"/>
                </a:solidFill>
              </a:rPr>
              <a:t>Wherefore, my beloved, as ye have always obeyed, not as in my presence only, but now much more in my absence,</a:t>
            </a:r>
            <a:r>
              <a:rPr lang="en-US" dirty="0">
                <a:solidFill>
                  <a:srgbClr val="00B0F0"/>
                </a:solidFill>
              </a:rPr>
              <a:t> work out your own salvation with fear and trembling. </a:t>
            </a:r>
            <a:r>
              <a:rPr lang="en-US" baseline="30000" dirty="0">
                <a:solidFill>
                  <a:srgbClr val="00B0F0"/>
                </a:solidFill>
              </a:rPr>
              <a:t>13 </a:t>
            </a:r>
            <a:r>
              <a:rPr lang="en-US" dirty="0">
                <a:solidFill>
                  <a:srgbClr val="00B0F0"/>
                </a:solidFill>
              </a:rPr>
              <a:t>For it is God which worketh in you both to will and to do of his good pleasure. </a:t>
            </a:r>
            <a:r>
              <a:rPr lang="en-US" dirty="0"/>
              <a:t>Philippians 2:10-13</a:t>
            </a:r>
          </a:p>
          <a:p>
            <a:endParaRPr lang="en-US" dirty="0">
              <a:solidFill>
                <a:srgbClr val="00B0F0"/>
              </a:solidFill>
            </a:endParaRPr>
          </a:p>
          <a:p>
            <a:endParaRPr lang="en-AU" dirty="0"/>
          </a:p>
        </p:txBody>
      </p:sp>
    </p:spTree>
    <p:extLst>
      <p:ext uri="{BB962C8B-B14F-4D97-AF65-F5344CB8AC3E}">
        <p14:creationId xmlns:p14="http://schemas.microsoft.com/office/powerpoint/2010/main" val="3646320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79B5A-2BF4-9977-2EC7-735007AFE786}"/>
              </a:ext>
            </a:extLst>
          </p:cNvPr>
          <p:cNvSpPr>
            <a:spLocks noGrp="1"/>
          </p:cNvSpPr>
          <p:nvPr>
            <p:ph type="title"/>
          </p:nvPr>
        </p:nvSpPr>
        <p:spPr>
          <a:xfrm>
            <a:off x="838200" y="365126"/>
            <a:ext cx="10515600" cy="407232"/>
          </a:xfrm>
        </p:spPr>
        <p:txBody>
          <a:bodyPr>
            <a:normAutofit fontScale="90000"/>
          </a:bodyPr>
          <a:lstStyle/>
          <a:p>
            <a:r>
              <a:rPr lang="en-US" dirty="0">
                <a:solidFill>
                  <a:srgbClr val="00B0F0"/>
                </a:solidFill>
              </a:rPr>
              <a:t>The Word…</a:t>
            </a:r>
            <a:endParaRPr lang="en-AU" dirty="0">
              <a:solidFill>
                <a:srgbClr val="00B0F0"/>
              </a:solidFill>
            </a:endParaRPr>
          </a:p>
        </p:txBody>
      </p:sp>
      <p:sp>
        <p:nvSpPr>
          <p:cNvPr id="3" name="Content Placeholder 2">
            <a:extLst>
              <a:ext uri="{FF2B5EF4-FFF2-40B4-BE49-F238E27FC236}">
                <a16:creationId xmlns:a16="http://schemas.microsoft.com/office/drawing/2014/main" id="{4D1AADCA-C397-67A2-9676-6D845B6D41F5}"/>
              </a:ext>
            </a:extLst>
          </p:cNvPr>
          <p:cNvSpPr>
            <a:spLocks noGrp="1"/>
          </p:cNvSpPr>
          <p:nvPr>
            <p:ph idx="1"/>
          </p:nvPr>
        </p:nvSpPr>
        <p:spPr>
          <a:xfrm>
            <a:off x="838200" y="1012054"/>
            <a:ext cx="10515600" cy="5191542"/>
          </a:xfrm>
        </p:spPr>
        <p:txBody>
          <a:bodyPr/>
          <a:lstStyle/>
          <a:p>
            <a:r>
              <a:rPr lang="en-US" dirty="0">
                <a:solidFill>
                  <a:srgbClr val="00B0F0"/>
                </a:solidFill>
              </a:rPr>
              <a:t> work out </a:t>
            </a:r>
            <a:r>
              <a:rPr lang="en-US" dirty="0">
                <a:solidFill>
                  <a:srgbClr val="FFFF00"/>
                </a:solidFill>
              </a:rPr>
              <a:t>your own </a:t>
            </a:r>
            <a:r>
              <a:rPr lang="en-US" dirty="0">
                <a:solidFill>
                  <a:srgbClr val="00B0F0"/>
                </a:solidFill>
              </a:rPr>
              <a:t>salvation</a:t>
            </a:r>
            <a:r>
              <a:rPr lang="en-US" dirty="0">
                <a:solidFill>
                  <a:srgbClr val="FFFF00"/>
                </a:solidFill>
              </a:rPr>
              <a:t> with awe and trembling. </a:t>
            </a:r>
            <a:r>
              <a:rPr lang="en-US" baseline="30000" dirty="0">
                <a:solidFill>
                  <a:srgbClr val="FFFF00"/>
                </a:solidFill>
              </a:rPr>
              <a:t>13 </a:t>
            </a:r>
            <a:r>
              <a:rPr lang="en-US" dirty="0">
                <a:solidFill>
                  <a:srgbClr val="FFFF00"/>
                </a:solidFill>
              </a:rPr>
              <a:t>For it is God which worketh in you both to will and to do of his good pleasure. </a:t>
            </a:r>
            <a:r>
              <a:rPr lang="en-US" dirty="0"/>
              <a:t>So..</a:t>
            </a:r>
          </a:p>
          <a:p>
            <a:r>
              <a:rPr lang="en-US" dirty="0">
                <a:solidFill>
                  <a:srgbClr val="00B0F0"/>
                </a:solidFill>
              </a:rPr>
              <a:t>Work out </a:t>
            </a:r>
            <a:r>
              <a:rPr lang="en-US" dirty="0"/>
              <a:t>= arrange, shape, finish, complete.</a:t>
            </a:r>
          </a:p>
          <a:p>
            <a:r>
              <a:rPr lang="en-US" dirty="0">
                <a:solidFill>
                  <a:srgbClr val="00B0F0"/>
                </a:solidFill>
              </a:rPr>
              <a:t>Salvation/</a:t>
            </a:r>
            <a:r>
              <a:rPr lang="en-US" dirty="0" err="1">
                <a:solidFill>
                  <a:srgbClr val="00B0F0"/>
                </a:solidFill>
              </a:rPr>
              <a:t>Soteria</a:t>
            </a:r>
            <a:r>
              <a:rPr lang="en-US" dirty="0">
                <a:solidFill>
                  <a:srgbClr val="00B0F0"/>
                </a:solidFill>
              </a:rPr>
              <a:t> </a:t>
            </a:r>
            <a:r>
              <a:rPr lang="en-US" dirty="0"/>
              <a:t>= Rescue, deliver, preserve = </a:t>
            </a:r>
            <a:r>
              <a:rPr lang="en-US" dirty="0" err="1"/>
              <a:t>Yeshua</a:t>
            </a:r>
            <a:r>
              <a:rPr lang="en-US" dirty="0"/>
              <a:t>. So…</a:t>
            </a:r>
          </a:p>
          <a:p>
            <a:r>
              <a:rPr lang="en-US" dirty="0"/>
              <a:t>Am I misusing scripture if I was to re-word this passage as: </a:t>
            </a:r>
            <a:r>
              <a:rPr lang="en-US" dirty="0">
                <a:solidFill>
                  <a:srgbClr val="FFFF00"/>
                </a:solidFill>
              </a:rPr>
              <a:t>Shape your own </a:t>
            </a:r>
            <a:r>
              <a:rPr lang="en-US" dirty="0" err="1">
                <a:solidFill>
                  <a:srgbClr val="FFFF00"/>
                </a:solidFill>
              </a:rPr>
              <a:t>Yeshua</a:t>
            </a:r>
            <a:r>
              <a:rPr lang="en-US" dirty="0">
                <a:solidFill>
                  <a:srgbClr val="FFFF00"/>
                </a:solidFill>
              </a:rPr>
              <a:t> with awe and trembling</a:t>
            </a:r>
            <a:r>
              <a:rPr lang="en-US" dirty="0"/>
              <a:t>? Because that is what many appear to be doing…</a:t>
            </a:r>
          </a:p>
          <a:p>
            <a:r>
              <a:rPr lang="en-US" dirty="0"/>
              <a:t>If you are one who runs your life according to your own thoughts, traditions, and rejects the instructions of YHVH, then you cannot be a </a:t>
            </a:r>
            <a:r>
              <a:rPr lang="en-US" dirty="0">
                <a:solidFill>
                  <a:srgbClr val="00B0F0"/>
                </a:solidFill>
              </a:rPr>
              <a:t>Partner with God</a:t>
            </a:r>
            <a:r>
              <a:rPr lang="en-US" dirty="0"/>
              <a:t>. </a:t>
            </a:r>
            <a:endParaRPr lang="en-AU" dirty="0"/>
          </a:p>
        </p:txBody>
      </p:sp>
    </p:spTree>
    <p:extLst>
      <p:ext uri="{BB962C8B-B14F-4D97-AF65-F5344CB8AC3E}">
        <p14:creationId xmlns:p14="http://schemas.microsoft.com/office/powerpoint/2010/main" val="3985869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88FD8-E83F-F788-868F-DDB58E7916B6}"/>
              </a:ext>
            </a:extLst>
          </p:cNvPr>
          <p:cNvSpPr>
            <a:spLocks noGrp="1"/>
          </p:cNvSpPr>
          <p:nvPr>
            <p:ph type="title"/>
          </p:nvPr>
        </p:nvSpPr>
        <p:spPr>
          <a:xfrm>
            <a:off x="838200" y="365125"/>
            <a:ext cx="10515600" cy="380599"/>
          </a:xfrm>
        </p:spPr>
        <p:txBody>
          <a:bodyPr>
            <a:normAutofit fontScale="90000"/>
          </a:bodyPr>
          <a:lstStyle/>
          <a:p>
            <a:r>
              <a:rPr lang="en-US" dirty="0">
                <a:solidFill>
                  <a:srgbClr val="00B0F0"/>
                </a:solidFill>
              </a:rPr>
              <a:t>The Word…</a:t>
            </a:r>
            <a:endParaRPr lang="en-AU" dirty="0">
              <a:solidFill>
                <a:srgbClr val="00B0F0"/>
              </a:solidFill>
            </a:endParaRPr>
          </a:p>
        </p:txBody>
      </p:sp>
      <p:sp>
        <p:nvSpPr>
          <p:cNvPr id="3" name="Content Placeholder 2">
            <a:extLst>
              <a:ext uri="{FF2B5EF4-FFF2-40B4-BE49-F238E27FC236}">
                <a16:creationId xmlns:a16="http://schemas.microsoft.com/office/drawing/2014/main" id="{7FAC7837-EF3F-BA94-E106-DA99D2EDF2C2}"/>
              </a:ext>
            </a:extLst>
          </p:cNvPr>
          <p:cNvSpPr>
            <a:spLocks noGrp="1"/>
          </p:cNvSpPr>
          <p:nvPr>
            <p:ph idx="1"/>
          </p:nvPr>
        </p:nvSpPr>
        <p:spPr>
          <a:xfrm>
            <a:off x="838200" y="878889"/>
            <a:ext cx="10515600" cy="5324707"/>
          </a:xfrm>
        </p:spPr>
        <p:txBody>
          <a:bodyPr/>
          <a:lstStyle/>
          <a:p>
            <a:r>
              <a:rPr lang="en-US" sz="2400" dirty="0" err="1"/>
              <a:t>Berachot</a:t>
            </a:r>
            <a:r>
              <a:rPr lang="en-US" sz="2400" dirty="0"/>
              <a:t> 6a – </a:t>
            </a:r>
            <a:r>
              <a:rPr lang="en-US" sz="2400" dirty="0">
                <a:solidFill>
                  <a:srgbClr val="00B0F0"/>
                </a:solidFill>
              </a:rPr>
              <a:t>Anyone who studies Torah brings God’s Presence into the world. </a:t>
            </a:r>
            <a:r>
              <a:rPr lang="en-US" sz="2400" dirty="0"/>
              <a:t>This to me is a correct statement – I would add </a:t>
            </a:r>
            <a:r>
              <a:rPr lang="en-US" sz="2400" dirty="0">
                <a:solidFill>
                  <a:srgbClr val="00B0F0"/>
                </a:solidFill>
              </a:rPr>
              <a:t>“and shares” </a:t>
            </a:r>
            <a:r>
              <a:rPr lang="en-US" sz="2400" dirty="0"/>
              <a:t>before torah… </a:t>
            </a:r>
          </a:p>
          <a:p>
            <a:r>
              <a:rPr lang="en-US" sz="2400" dirty="0"/>
              <a:t>Bringing God’s presence into the world, is being a partner with God. Within this context let us view the following words of </a:t>
            </a:r>
            <a:r>
              <a:rPr lang="en-US" sz="2400" dirty="0" err="1"/>
              <a:t>Yeshua</a:t>
            </a:r>
            <a:r>
              <a:rPr lang="en-US" sz="2400" dirty="0"/>
              <a:t>:</a:t>
            </a:r>
          </a:p>
          <a:p>
            <a:r>
              <a:rPr lang="en-US" sz="2400" baseline="30000" dirty="0">
                <a:solidFill>
                  <a:srgbClr val="FFFF00"/>
                </a:solidFill>
              </a:rPr>
              <a:t>19 </a:t>
            </a:r>
            <a:r>
              <a:rPr lang="en-US" sz="2400" dirty="0">
                <a:solidFill>
                  <a:srgbClr val="FFFF00"/>
                </a:solidFill>
              </a:rPr>
              <a:t>Go ye therefore, and disciple all nations, baptizing them in the name of the Father, and of the Son, and of the Holy Spirit: </a:t>
            </a:r>
            <a:r>
              <a:rPr lang="en-US" sz="2400" baseline="30000" dirty="0">
                <a:solidFill>
                  <a:srgbClr val="FFFF00"/>
                </a:solidFill>
              </a:rPr>
              <a:t>20 </a:t>
            </a:r>
            <a:r>
              <a:rPr lang="en-US" sz="2400" dirty="0">
                <a:solidFill>
                  <a:srgbClr val="FFFF00"/>
                </a:solidFill>
              </a:rPr>
              <a:t>Teaching them to guard all things whatsoever I have commanded you: and, lo, I am with you always, even unto the end of the world. Amen. </a:t>
            </a:r>
            <a:r>
              <a:rPr lang="en-US" sz="2400" dirty="0"/>
              <a:t>Matthew 28:19-20 </a:t>
            </a:r>
          </a:p>
          <a:p>
            <a:r>
              <a:rPr lang="en-US" sz="2400" dirty="0"/>
              <a:t>We do have a role of helping to shape the world of those who are seeking to return to the House of YHVH. One very important way of doing this is to study the Torah/Instructions of YHVVH. If we don’t know these, how can we shape the path for others to find YHVH and Messiah </a:t>
            </a:r>
            <a:r>
              <a:rPr lang="en-US" sz="2400" dirty="0" err="1"/>
              <a:t>Yeshua</a:t>
            </a:r>
            <a:r>
              <a:rPr lang="en-US" sz="2400" dirty="0"/>
              <a:t>.</a:t>
            </a:r>
          </a:p>
          <a:p>
            <a:r>
              <a:rPr lang="en-US" sz="2400" dirty="0"/>
              <a:t>To study torah, is to find wisdom and life. The torah is not some lifeless set of rules to keep us all under control…</a:t>
            </a:r>
          </a:p>
          <a:p>
            <a:endParaRPr lang="en-US" sz="2400" dirty="0"/>
          </a:p>
          <a:p>
            <a:endParaRPr lang="en-AU" dirty="0"/>
          </a:p>
        </p:txBody>
      </p:sp>
    </p:spTree>
    <p:extLst>
      <p:ext uri="{BB962C8B-B14F-4D97-AF65-F5344CB8AC3E}">
        <p14:creationId xmlns:p14="http://schemas.microsoft.com/office/powerpoint/2010/main" val="1297139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0F134-0211-2F78-2A37-AD989288D851}"/>
              </a:ext>
            </a:extLst>
          </p:cNvPr>
          <p:cNvSpPr>
            <a:spLocks noGrp="1"/>
          </p:cNvSpPr>
          <p:nvPr>
            <p:ph type="title"/>
          </p:nvPr>
        </p:nvSpPr>
        <p:spPr>
          <a:xfrm>
            <a:off x="838200" y="365126"/>
            <a:ext cx="10515600" cy="315912"/>
          </a:xfrm>
        </p:spPr>
        <p:txBody>
          <a:bodyPr>
            <a:normAutofit fontScale="90000"/>
          </a:bodyPr>
          <a:lstStyle/>
          <a:p>
            <a:r>
              <a:rPr lang="en-US" dirty="0">
                <a:solidFill>
                  <a:srgbClr val="00B0F0"/>
                </a:solidFill>
              </a:rPr>
              <a:t>The Word…</a:t>
            </a:r>
            <a:endParaRPr lang="en-AU" dirty="0">
              <a:solidFill>
                <a:srgbClr val="00B0F0"/>
              </a:solidFill>
            </a:endParaRPr>
          </a:p>
        </p:txBody>
      </p:sp>
      <p:sp>
        <p:nvSpPr>
          <p:cNvPr id="3" name="Content Placeholder 2">
            <a:extLst>
              <a:ext uri="{FF2B5EF4-FFF2-40B4-BE49-F238E27FC236}">
                <a16:creationId xmlns:a16="http://schemas.microsoft.com/office/drawing/2014/main" id="{9B93F75B-C87E-58BA-FBB7-E573D4698F64}"/>
              </a:ext>
            </a:extLst>
          </p:cNvPr>
          <p:cNvSpPr>
            <a:spLocks noGrp="1"/>
          </p:cNvSpPr>
          <p:nvPr>
            <p:ph idx="1"/>
          </p:nvPr>
        </p:nvSpPr>
        <p:spPr>
          <a:xfrm>
            <a:off x="838200" y="870012"/>
            <a:ext cx="10515600" cy="5333584"/>
          </a:xfrm>
        </p:spPr>
        <p:txBody>
          <a:bodyPr>
            <a:normAutofit/>
          </a:bodyPr>
          <a:lstStyle/>
          <a:p>
            <a:r>
              <a:rPr lang="en-US" sz="2400" dirty="0"/>
              <a:t>The WORD of YHVH is alive, it has life – because He has life.</a:t>
            </a:r>
          </a:p>
          <a:p>
            <a:r>
              <a:rPr lang="en-US" sz="2400" baseline="30000" dirty="0">
                <a:solidFill>
                  <a:srgbClr val="FFFF00"/>
                </a:solidFill>
              </a:rPr>
              <a:t>12 </a:t>
            </a:r>
            <a:r>
              <a:rPr lang="en-US" sz="2400" dirty="0">
                <a:solidFill>
                  <a:srgbClr val="FFFF00"/>
                </a:solidFill>
              </a:rPr>
              <a:t>For the word of God is quick, and powerful, and sharper than any </a:t>
            </a:r>
            <a:r>
              <a:rPr lang="en-US" sz="2400" dirty="0" err="1">
                <a:solidFill>
                  <a:srgbClr val="FFFF00"/>
                </a:solidFill>
              </a:rPr>
              <a:t>twoedged</a:t>
            </a:r>
            <a:r>
              <a:rPr lang="en-US" sz="2400" dirty="0">
                <a:solidFill>
                  <a:srgbClr val="FFFF00"/>
                </a:solidFill>
              </a:rPr>
              <a:t> sword, piercing even to the dividing asunder of soul and spirit, and of the joints and marrow, and is a discerner of the thoughts and intents of the heart. </a:t>
            </a:r>
            <a:r>
              <a:rPr lang="en-US" sz="2400" dirty="0"/>
              <a:t>Hebrews 4:12. </a:t>
            </a:r>
          </a:p>
          <a:p>
            <a:r>
              <a:rPr lang="en-US" sz="2400" baseline="30000" dirty="0">
                <a:solidFill>
                  <a:srgbClr val="FFFF00"/>
                </a:solidFill>
              </a:rPr>
              <a:t>23 </a:t>
            </a:r>
            <a:r>
              <a:rPr lang="en-US" sz="2400" dirty="0">
                <a:solidFill>
                  <a:srgbClr val="FFFF00"/>
                </a:solidFill>
              </a:rPr>
              <a:t>Being born again, not of corruptible </a:t>
            </a:r>
            <a:r>
              <a:rPr lang="en-US" sz="2400" dirty="0">
                <a:solidFill>
                  <a:srgbClr val="00B0F0"/>
                </a:solidFill>
              </a:rPr>
              <a:t>[decaying] </a:t>
            </a:r>
            <a:r>
              <a:rPr lang="en-US" sz="2400" dirty="0">
                <a:solidFill>
                  <a:srgbClr val="FFFF00"/>
                </a:solidFill>
              </a:rPr>
              <a:t>seed, but of incorruptible </a:t>
            </a:r>
            <a:r>
              <a:rPr lang="en-US" sz="2400" dirty="0">
                <a:solidFill>
                  <a:srgbClr val="00B0F0"/>
                </a:solidFill>
              </a:rPr>
              <a:t>[cannot decay – immortal], </a:t>
            </a:r>
            <a:r>
              <a:rPr lang="en-US" sz="2400" dirty="0">
                <a:solidFill>
                  <a:srgbClr val="FFFF00"/>
                </a:solidFill>
              </a:rPr>
              <a:t>by the word of God, which </a:t>
            </a:r>
            <a:r>
              <a:rPr lang="en-US" sz="2400" dirty="0" err="1">
                <a:solidFill>
                  <a:srgbClr val="FFFF00"/>
                </a:solidFill>
              </a:rPr>
              <a:t>liveth</a:t>
            </a:r>
            <a:r>
              <a:rPr lang="en-US" sz="2400" dirty="0">
                <a:solidFill>
                  <a:srgbClr val="FFFF00"/>
                </a:solidFill>
              </a:rPr>
              <a:t> and </a:t>
            </a:r>
            <a:r>
              <a:rPr lang="en-US" sz="2400" dirty="0" err="1">
                <a:solidFill>
                  <a:srgbClr val="FFFF00"/>
                </a:solidFill>
              </a:rPr>
              <a:t>abideth</a:t>
            </a:r>
            <a:r>
              <a:rPr lang="en-US" sz="2400" dirty="0">
                <a:solidFill>
                  <a:srgbClr val="FFFF00"/>
                </a:solidFill>
              </a:rPr>
              <a:t> for ever. </a:t>
            </a:r>
            <a:r>
              <a:rPr lang="en-US" sz="2400" baseline="30000" dirty="0">
                <a:solidFill>
                  <a:srgbClr val="FFFF00"/>
                </a:solidFill>
              </a:rPr>
              <a:t>24 </a:t>
            </a:r>
            <a:r>
              <a:rPr lang="en-US" sz="2400" dirty="0">
                <a:solidFill>
                  <a:srgbClr val="FFFF00"/>
                </a:solidFill>
              </a:rPr>
              <a:t>For all flesh is as grass, and all the glory of man as the flower of grass. The grass </a:t>
            </a:r>
            <a:r>
              <a:rPr lang="en-US" sz="2400" dirty="0" err="1">
                <a:solidFill>
                  <a:srgbClr val="FFFF00"/>
                </a:solidFill>
              </a:rPr>
              <a:t>withereth</a:t>
            </a:r>
            <a:r>
              <a:rPr lang="en-US" sz="2400" dirty="0">
                <a:solidFill>
                  <a:srgbClr val="FFFF00"/>
                </a:solidFill>
              </a:rPr>
              <a:t>, and the flower thereof </a:t>
            </a:r>
            <a:r>
              <a:rPr lang="en-US" sz="2400" dirty="0" err="1">
                <a:solidFill>
                  <a:srgbClr val="FFFF00"/>
                </a:solidFill>
              </a:rPr>
              <a:t>falleth</a:t>
            </a:r>
            <a:r>
              <a:rPr lang="en-US" sz="2400" dirty="0">
                <a:solidFill>
                  <a:srgbClr val="FFFF00"/>
                </a:solidFill>
              </a:rPr>
              <a:t> away: </a:t>
            </a:r>
            <a:r>
              <a:rPr lang="en-US" sz="2400" baseline="30000" dirty="0">
                <a:solidFill>
                  <a:srgbClr val="FFFF00"/>
                </a:solidFill>
              </a:rPr>
              <a:t>25 </a:t>
            </a:r>
            <a:r>
              <a:rPr lang="en-US" sz="2400" dirty="0">
                <a:solidFill>
                  <a:srgbClr val="FFFF00"/>
                </a:solidFill>
              </a:rPr>
              <a:t>But the word of the Lord </a:t>
            </a:r>
            <a:r>
              <a:rPr lang="en-US" sz="2400" dirty="0" err="1">
                <a:solidFill>
                  <a:srgbClr val="FFFF00"/>
                </a:solidFill>
              </a:rPr>
              <a:t>endureth</a:t>
            </a:r>
            <a:r>
              <a:rPr lang="en-US" sz="2400" dirty="0">
                <a:solidFill>
                  <a:srgbClr val="FFFF00"/>
                </a:solidFill>
              </a:rPr>
              <a:t> </a:t>
            </a:r>
            <a:r>
              <a:rPr lang="en-US" sz="2400" dirty="0">
                <a:solidFill>
                  <a:srgbClr val="00B0F0"/>
                </a:solidFill>
              </a:rPr>
              <a:t>[stands, continues] </a:t>
            </a:r>
            <a:r>
              <a:rPr lang="en-US" sz="2400" dirty="0">
                <a:solidFill>
                  <a:srgbClr val="FFFF00"/>
                </a:solidFill>
              </a:rPr>
              <a:t>for ever. And this is the word which by the gospel is preached unto you. </a:t>
            </a:r>
            <a:r>
              <a:rPr lang="en-US" sz="2400" dirty="0"/>
              <a:t>1 Peter 1:23-25 </a:t>
            </a:r>
          </a:p>
          <a:p>
            <a:r>
              <a:rPr lang="en-US" sz="2400" dirty="0"/>
              <a:t>The WORD creates, it sustains, it builds, it provides, it is the power and essence of YHVH, as shown through Messiah </a:t>
            </a:r>
            <a:r>
              <a:rPr lang="en-US" sz="2400" dirty="0" err="1"/>
              <a:t>Yeshua</a:t>
            </a:r>
            <a:r>
              <a:rPr lang="en-US" sz="2400" dirty="0"/>
              <a:t>… </a:t>
            </a:r>
          </a:p>
          <a:p>
            <a:endParaRPr lang="en-AU" sz="2400" dirty="0"/>
          </a:p>
        </p:txBody>
      </p:sp>
    </p:spTree>
    <p:extLst>
      <p:ext uri="{BB962C8B-B14F-4D97-AF65-F5344CB8AC3E}">
        <p14:creationId xmlns:p14="http://schemas.microsoft.com/office/powerpoint/2010/main" val="238629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 2013 - 2022</Template>
  <TotalTime>315</TotalTime>
  <Words>1942</Words>
  <Application>Microsoft Office PowerPoint</Application>
  <PresentationFormat>Widescreen</PresentationFormat>
  <Paragraphs>63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The word…</vt:lpstr>
      <vt:lpstr>The Word…</vt:lpstr>
      <vt:lpstr>The Word…</vt:lpstr>
      <vt:lpstr>The Word…</vt:lpstr>
      <vt:lpstr>The Word…</vt:lpstr>
      <vt:lpstr>The Word…</vt:lpstr>
      <vt:lpstr>The Word…</vt:lpstr>
      <vt:lpstr>The Word…</vt:lpstr>
      <vt:lpstr>The Word…</vt:lpstr>
      <vt:lpstr>The Word…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Yeshua – The word…</dc:title>
  <dc:creator>Philip Hammond</dc:creator>
  <cp:lastModifiedBy>Philip Hammond</cp:lastModifiedBy>
  <cp:revision>5</cp:revision>
  <dcterms:created xsi:type="dcterms:W3CDTF">2023-04-11T04:31:08Z</dcterms:created>
  <dcterms:modified xsi:type="dcterms:W3CDTF">2023-04-14T05:02:36Z</dcterms:modified>
</cp:coreProperties>
</file>