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tx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0267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54387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9620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24989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2263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6/17/2023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97037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6/17/2023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33148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52857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2711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73013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tx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6/17/2023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59409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0936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66614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4756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6/17/2023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36868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170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8773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4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6/17/2023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0111949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outerShdw blurRad="47625" dist="12700" dir="2700000" algn="tl" rotWithShape="0">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outerShdw blurRad="47625" dist="12700" dir="2700000" algn="tl" rotWithShape="0">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outerShdw blurRad="47625" dist="12700" dir="2700000" algn="tl" rotWithShape="0">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8427C1-8BDC-727B-5EF7-08EFB879EDD3}"/>
              </a:ext>
            </a:extLst>
          </p:cNvPr>
          <p:cNvSpPr>
            <a:spLocks noGrp="1"/>
          </p:cNvSpPr>
          <p:nvPr>
            <p:ph type="title"/>
          </p:nvPr>
        </p:nvSpPr>
        <p:spPr>
          <a:xfrm>
            <a:off x="913775" y="618518"/>
            <a:ext cx="10364451" cy="366904"/>
          </a:xfrm>
        </p:spPr>
        <p:txBody>
          <a:bodyPr>
            <a:normAutofit fontScale="90000"/>
          </a:bodyPr>
          <a:lstStyle/>
          <a:p>
            <a:r>
              <a:rPr lang="en-US" dirty="0" err="1">
                <a:solidFill>
                  <a:srgbClr val="FF0000"/>
                </a:solidFill>
              </a:rPr>
              <a:t>Shelach</a:t>
            </a:r>
            <a:r>
              <a:rPr lang="en-US" dirty="0">
                <a:solidFill>
                  <a:srgbClr val="FF0000"/>
                </a:solidFill>
              </a:rPr>
              <a:t> </a:t>
            </a:r>
            <a:r>
              <a:rPr lang="en-US" dirty="0" err="1">
                <a:solidFill>
                  <a:srgbClr val="FF0000"/>
                </a:solidFill>
              </a:rPr>
              <a:t>lecha</a:t>
            </a:r>
            <a:r>
              <a:rPr lang="en-US" dirty="0">
                <a:solidFill>
                  <a:srgbClr val="FF0000"/>
                </a:solidFill>
              </a:rPr>
              <a:t> – send for yourself.</a:t>
            </a:r>
            <a:endParaRPr lang="en-AU" dirty="0">
              <a:solidFill>
                <a:srgbClr val="FF0000"/>
              </a:solidFill>
            </a:endParaRPr>
          </a:p>
        </p:txBody>
      </p:sp>
      <p:sp>
        <p:nvSpPr>
          <p:cNvPr id="5" name="Content Placeholder 4">
            <a:extLst>
              <a:ext uri="{FF2B5EF4-FFF2-40B4-BE49-F238E27FC236}">
                <a16:creationId xmlns:a16="http://schemas.microsoft.com/office/drawing/2014/main" id="{2A97D95B-39A4-7142-4C5B-296503299C56}"/>
              </a:ext>
            </a:extLst>
          </p:cNvPr>
          <p:cNvSpPr>
            <a:spLocks noGrp="1"/>
          </p:cNvSpPr>
          <p:nvPr>
            <p:ph sz="quarter" idx="13"/>
          </p:nvPr>
        </p:nvSpPr>
        <p:spPr>
          <a:xfrm>
            <a:off x="913774" y="1136342"/>
            <a:ext cx="10363826" cy="4654857"/>
          </a:xfrm>
        </p:spPr>
        <p:txBody>
          <a:bodyPr/>
          <a:lstStyle/>
          <a:p>
            <a:r>
              <a:rPr lang="en-US" dirty="0">
                <a:effectLst/>
              </a:rPr>
              <a:t>This weeks Parashah or torah portion has some intriguing components attached to it. </a:t>
            </a:r>
          </a:p>
          <a:p>
            <a:pPr algn="just"/>
            <a:r>
              <a:rPr lang="en-AU" sz="1800" dirty="0">
                <a:effectLst/>
                <a:latin typeface="Arial" panose="020B0604020202020204" pitchFamily="34" charset="0"/>
                <a:ea typeface="Calibri" panose="020F0502020204030204" pitchFamily="34" charset="0"/>
                <a:cs typeface="Arial" panose="020B0604020202020204" pitchFamily="34" charset="0"/>
              </a:rPr>
              <a:t>We have the historical account of the distinguished leaders from each tribe being sent to “check” out the Land of Canaan. </a:t>
            </a:r>
            <a:endParaRPr lang="en-AU"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1800" dirty="0">
                <a:effectLst/>
                <a:latin typeface="Arial" panose="020B0604020202020204" pitchFamily="34" charset="0"/>
                <a:ea typeface="Calibri" panose="020F0502020204030204" pitchFamily="34" charset="0"/>
                <a:cs typeface="Arial" panose="020B0604020202020204" pitchFamily="34" charset="0"/>
              </a:rPr>
              <a:t>We also know the report that was brought back and the trouble that resulted from such a report and that only Joshua/Yehoshua from Ephraim and Caleb/</a:t>
            </a:r>
            <a:r>
              <a:rPr lang="en-AU" sz="1800" dirty="0" err="1">
                <a:effectLst/>
                <a:latin typeface="Arial" panose="020B0604020202020204" pitchFamily="34" charset="0"/>
                <a:ea typeface="Calibri" panose="020F0502020204030204" pitchFamily="34" charset="0"/>
                <a:cs typeface="Arial" panose="020B0604020202020204" pitchFamily="34" charset="0"/>
              </a:rPr>
              <a:t>Kalev</a:t>
            </a:r>
            <a:r>
              <a:rPr lang="en-AU" sz="1800" dirty="0">
                <a:effectLst/>
                <a:latin typeface="Arial" panose="020B0604020202020204" pitchFamily="34" charset="0"/>
                <a:ea typeface="Calibri" panose="020F0502020204030204" pitchFamily="34" charset="0"/>
                <a:cs typeface="Arial" panose="020B0604020202020204" pitchFamily="34" charset="0"/>
              </a:rPr>
              <a:t> from Judah gave a positive report. </a:t>
            </a:r>
          </a:p>
          <a:p>
            <a:pPr algn="just"/>
            <a:r>
              <a:rPr lang="en-AU" sz="1800" dirty="0">
                <a:effectLst/>
                <a:latin typeface="Arial" panose="020B0604020202020204" pitchFamily="34" charset="0"/>
                <a:ea typeface="Calibri" panose="020F0502020204030204" pitchFamily="34" charset="0"/>
                <a:cs typeface="Arial" panose="020B0604020202020204" pitchFamily="34" charset="0"/>
              </a:rPr>
              <a:t>So let’s begin reading some scripture that most people skip over:</a:t>
            </a:r>
            <a:r>
              <a:rPr lang="en-AU"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p>
          <a:p>
            <a:pPr algn="just"/>
            <a:r>
              <a:rPr lang="en-AU"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Numbers  13:1-14:10 </a:t>
            </a:r>
            <a:endParaRPr lang="en-AU" sz="1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08054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6B935-5E05-029A-1283-380A20CF8262}"/>
              </a:ext>
            </a:extLst>
          </p:cNvPr>
          <p:cNvSpPr>
            <a:spLocks noGrp="1"/>
          </p:cNvSpPr>
          <p:nvPr>
            <p:ph type="title"/>
          </p:nvPr>
        </p:nvSpPr>
        <p:spPr>
          <a:xfrm>
            <a:off x="913775" y="618518"/>
            <a:ext cx="10364451" cy="448284"/>
          </a:xfrm>
        </p:spPr>
        <p:txBody>
          <a:bodyPr>
            <a:normAutofit fontScale="90000"/>
          </a:bodyPr>
          <a:lstStyle/>
          <a:p>
            <a:r>
              <a:rPr lang="en-US" dirty="0" err="1">
                <a:solidFill>
                  <a:srgbClr val="FF0000"/>
                </a:solidFill>
              </a:rPr>
              <a:t>Shelach</a:t>
            </a:r>
            <a:r>
              <a:rPr lang="en-US" dirty="0">
                <a:solidFill>
                  <a:srgbClr val="FF0000"/>
                </a:solidFill>
              </a:rPr>
              <a:t> </a:t>
            </a:r>
            <a:r>
              <a:rPr lang="en-US" dirty="0" err="1">
                <a:solidFill>
                  <a:srgbClr val="FF0000"/>
                </a:solidFill>
              </a:rPr>
              <a:t>lecha</a:t>
            </a:r>
            <a:endParaRPr lang="en-AU" dirty="0">
              <a:solidFill>
                <a:srgbClr val="FF0000"/>
              </a:solidFill>
            </a:endParaRPr>
          </a:p>
        </p:txBody>
      </p:sp>
      <p:sp>
        <p:nvSpPr>
          <p:cNvPr id="3" name="Content Placeholder 2">
            <a:extLst>
              <a:ext uri="{FF2B5EF4-FFF2-40B4-BE49-F238E27FC236}">
                <a16:creationId xmlns:a16="http://schemas.microsoft.com/office/drawing/2014/main" id="{70E2143B-2FB5-9C7D-AC5C-2DF3F50ACACE}"/>
              </a:ext>
            </a:extLst>
          </p:cNvPr>
          <p:cNvSpPr>
            <a:spLocks noGrp="1"/>
          </p:cNvSpPr>
          <p:nvPr>
            <p:ph sz="quarter" idx="13"/>
          </p:nvPr>
        </p:nvSpPr>
        <p:spPr>
          <a:xfrm>
            <a:off x="913774" y="1066802"/>
            <a:ext cx="10363826" cy="4724397"/>
          </a:xfrm>
        </p:spPr>
        <p:txBody>
          <a:bodyPr>
            <a:normAutofit/>
          </a:bodyPr>
          <a:lstStyle/>
          <a:p>
            <a:pPr algn="just"/>
            <a:r>
              <a:rPr lang="en-AU" sz="1800" dirty="0">
                <a:effectLst/>
                <a:latin typeface="Arial" panose="020B0604020202020204" pitchFamily="34" charset="0"/>
                <a:ea typeface="Calibri" panose="020F0502020204030204" pitchFamily="34" charset="0"/>
                <a:cs typeface="Arial" panose="020B0604020202020204" pitchFamily="34" charset="0"/>
              </a:rPr>
              <a:t>However despite all this, praise yhvh that the Torah of Moshe is a constant, and Moshiach Yeshua is waiting patiently for us to come to our senses… paving the way for a perfect reconciliation. So again I say the problem now lies with present day Caleb/Judah and Joshua/Ephraim.</a:t>
            </a:r>
            <a:endParaRPr lang="en-AU"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1800" dirty="0">
                <a:effectLst/>
                <a:latin typeface="Arial" panose="020B0604020202020204" pitchFamily="34" charset="0"/>
                <a:ea typeface="Calibri" panose="020F0502020204030204" pitchFamily="34" charset="0"/>
                <a:cs typeface="Arial" panose="020B0604020202020204" pitchFamily="34" charset="0"/>
              </a:rPr>
              <a:t>thinking on this, I want to jump forward to the time when Moshe was no longer the leader, the time when he parted from this present world. Who was appointed leader after the death of Moshe? Who was given the responsibility to bring Israel into the   Promised Land? none other than Joshua/Ephraim. </a:t>
            </a:r>
          </a:p>
          <a:p>
            <a:pPr algn="just"/>
            <a:r>
              <a:rPr lang="en-AU" sz="1800" dirty="0">
                <a:effectLst/>
                <a:latin typeface="Arial" panose="020B0604020202020204" pitchFamily="34" charset="0"/>
                <a:ea typeface="Calibri" panose="020F0502020204030204" pitchFamily="34" charset="0"/>
                <a:cs typeface="Arial" panose="020B0604020202020204" pitchFamily="34" charset="0"/>
              </a:rPr>
              <a:t>Joshua was to provide the leadership, strength and overall organisation to bring all into the Promised Land. He was to be backed up by Caleb and the Priests, all working together under the instructions of yhvh [the Torah of Moshe] to take the land ordained for them by yhvh. </a:t>
            </a:r>
            <a:endParaRPr lang="en-AU" sz="1800" dirty="0">
              <a:effectLst/>
              <a:latin typeface="Calibri" panose="020F0502020204030204" pitchFamily="34" charset="0"/>
              <a:ea typeface="Calibri" panose="020F050202020403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3668116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627D5-0233-5553-C3F4-FFED348351AB}"/>
              </a:ext>
            </a:extLst>
          </p:cNvPr>
          <p:cNvSpPr>
            <a:spLocks noGrp="1"/>
          </p:cNvSpPr>
          <p:nvPr>
            <p:ph type="title"/>
          </p:nvPr>
        </p:nvSpPr>
        <p:spPr>
          <a:xfrm>
            <a:off x="913775" y="618518"/>
            <a:ext cx="10364451" cy="448284"/>
          </a:xfrm>
        </p:spPr>
        <p:txBody>
          <a:bodyPr>
            <a:normAutofit fontScale="90000"/>
          </a:bodyPr>
          <a:lstStyle/>
          <a:p>
            <a:r>
              <a:rPr lang="en-US" dirty="0" err="1">
                <a:solidFill>
                  <a:srgbClr val="FF0000"/>
                </a:solidFill>
              </a:rPr>
              <a:t>Shelach</a:t>
            </a:r>
            <a:r>
              <a:rPr lang="en-US" dirty="0">
                <a:solidFill>
                  <a:srgbClr val="FF0000"/>
                </a:solidFill>
              </a:rPr>
              <a:t> </a:t>
            </a:r>
            <a:r>
              <a:rPr lang="en-US" dirty="0" err="1">
                <a:solidFill>
                  <a:srgbClr val="FF0000"/>
                </a:solidFill>
              </a:rPr>
              <a:t>lecha</a:t>
            </a:r>
            <a:endParaRPr lang="en-AU" dirty="0">
              <a:solidFill>
                <a:srgbClr val="FF0000"/>
              </a:solidFill>
            </a:endParaRPr>
          </a:p>
        </p:txBody>
      </p:sp>
      <p:sp>
        <p:nvSpPr>
          <p:cNvPr id="3" name="Content Placeholder 2">
            <a:extLst>
              <a:ext uri="{FF2B5EF4-FFF2-40B4-BE49-F238E27FC236}">
                <a16:creationId xmlns:a16="http://schemas.microsoft.com/office/drawing/2014/main" id="{3A063F38-B20C-1F9B-5462-C2B04984289A}"/>
              </a:ext>
            </a:extLst>
          </p:cNvPr>
          <p:cNvSpPr>
            <a:spLocks noGrp="1"/>
          </p:cNvSpPr>
          <p:nvPr>
            <p:ph sz="quarter" idx="13"/>
          </p:nvPr>
        </p:nvSpPr>
        <p:spPr>
          <a:xfrm>
            <a:off x="913774" y="1066802"/>
            <a:ext cx="10363826" cy="4724397"/>
          </a:xfrm>
        </p:spPr>
        <p:txBody>
          <a:bodyPr>
            <a:normAutofit lnSpcReduction="10000"/>
          </a:bodyPr>
          <a:lstStyle/>
          <a:p>
            <a:pPr algn="just"/>
            <a:r>
              <a:rPr lang="en-AU" sz="1800" dirty="0">
                <a:effectLst/>
                <a:latin typeface="Arial" panose="020B0604020202020204" pitchFamily="34" charset="0"/>
                <a:ea typeface="Calibri" panose="020F0502020204030204" pitchFamily="34" charset="0"/>
                <a:cs typeface="Arial" panose="020B0604020202020204" pitchFamily="34" charset="0"/>
              </a:rPr>
              <a:t>This is the “working paper” for Israel to return to the Promised Land - given by yhvh Himself. so who are we to try and change it.</a:t>
            </a:r>
            <a:endParaRPr lang="en-AU"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1800" dirty="0">
                <a:effectLst/>
                <a:latin typeface="Arial" panose="020B0604020202020204" pitchFamily="34" charset="0"/>
                <a:ea typeface="Calibri" panose="020F0502020204030204" pitchFamily="34" charset="0"/>
                <a:cs typeface="Arial" panose="020B0604020202020204" pitchFamily="34" charset="0"/>
              </a:rPr>
              <a:t>So considering this, how should we go about implementing this plan? </a:t>
            </a:r>
            <a:endParaRPr lang="en-AU"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1800" dirty="0">
                <a:effectLst/>
                <a:latin typeface="Arial" panose="020B0604020202020204" pitchFamily="34" charset="0"/>
                <a:ea typeface="Calibri" panose="020F0502020204030204" pitchFamily="34" charset="0"/>
                <a:cs typeface="Arial" panose="020B0604020202020204" pitchFamily="34" charset="0"/>
              </a:rPr>
              <a:t> If Ephraim is to play their role they need to be on board with the Torah of Moshe – that is the biblical instructions from yhvh. Ephraim need to back Moshe, not undermine him as others were and are doing. Israel is in need of a Joshua, a leader or leaders who adhere to the Torah and thus are faithful to the call and instructions of yhvh.  There needs to be a “Joshua” who is willing to work in partnership with Caleb, in keeping Moshe and Aaron as ones whose footsteps we need to heed and follow. We need to hold Moshe and Aaron up as the “heroes” of our nation, Moshe representing the Holy Torah and Aaron as representing Moshiach Yeshua. You cannot have one without the other; Moshe and Aaron are a united team, who must be </a:t>
            </a:r>
            <a:r>
              <a:rPr lang="en-AU" sz="1800" dirty="0" err="1">
                <a:effectLst/>
                <a:latin typeface="Arial" panose="020B0604020202020204" pitchFamily="34" charset="0"/>
                <a:ea typeface="Calibri" panose="020F0502020204030204" pitchFamily="34" charset="0"/>
                <a:cs typeface="Arial" panose="020B0604020202020204" pitchFamily="34" charset="0"/>
              </a:rPr>
              <a:t>echad</a:t>
            </a:r>
            <a:r>
              <a:rPr lang="en-AU" sz="1800" dirty="0">
                <a:effectLst/>
                <a:latin typeface="Arial" panose="020B0604020202020204" pitchFamily="34" charset="0"/>
                <a:ea typeface="Calibri" panose="020F0502020204030204" pitchFamily="34" charset="0"/>
                <a:cs typeface="Arial" panose="020B0604020202020204" pitchFamily="34" charset="0"/>
              </a:rPr>
              <a:t> for the benefit of the nation. </a:t>
            </a:r>
            <a:endParaRPr lang="en-AU" sz="1800" dirty="0">
              <a:effectLst/>
              <a:latin typeface="Calibri" panose="020F0502020204030204" pitchFamily="34" charset="0"/>
              <a:ea typeface="Calibri" panose="020F050202020403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162261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49D8-9DD0-4190-ABE3-599282A2DF7C}"/>
              </a:ext>
            </a:extLst>
          </p:cNvPr>
          <p:cNvSpPr>
            <a:spLocks noGrp="1"/>
          </p:cNvSpPr>
          <p:nvPr>
            <p:ph type="title"/>
          </p:nvPr>
        </p:nvSpPr>
        <p:spPr>
          <a:xfrm>
            <a:off x="913775" y="618518"/>
            <a:ext cx="10364451" cy="448284"/>
          </a:xfrm>
        </p:spPr>
        <p:txBody>
          <a:bodyPr>
            <a:normAutofit fontScale="90000"/>
          </a:bodyPr>
          <a:lstStyle/>
          <a:p>
            <a:r>
              <a:rPr lang="en-US" dirty="0" err="1">
                <a:solidFill>
                  <a:srgbClr val="FF0000"/>
                </a:solidFill>
              </a:rPr>
              <a:t>Shelach</a:t>
            </a:r>
            <a:r>
              <a:rPr lang="en-US" dirty="0">
                <a:solidFill>
                  <a:srgbClr val="FF0000"/>
                </a:solidFill>
              </a:rPr>
              <a:t> </a:t>
            </a:r>
            <a:r>
              <a:rPr lang="en-US" dirty="0" err="1">
                <a:solidFill>
                  <a:srgbClr val="FF0000"/>
                </a:solidFill>
              </a:rPr>
              <a:t>lecha</a:t>
            </a:r>
            <a:endParaRPr lang="en-AU" dirty="0">
              <a:solidFill>
                <a:srgbClr val="FF0000"/>
              </a:solidFill>
            </a:endParaRPr>
          </a:p>
        </p:txBody>
      </p:sp>
      <p:sp>
        <p:nvSpPr>
          <p:cNvPr id="3" name="Content Placeholder 2">
            <a:extLst>
              <a:ext uri="{FF2B5EF4-FFF2-40B4-BE49-F238E27FC236}">
                <a16:creationId xmlns:a16="http://schemas.microsoft.com/office/drawing/2014/main" id="{769A562E-A202-C3E7-CD91-3578688BA70A}"/>
              </a:ext>
            </a:extLst>
          </p:cNvPr>
          <p:cNvSpPr>
            <a:spLocks noGrp="1"/>
          </p:cNvSpPr>
          <p:nvPr>
            <p:ph sz="quarter" idx="13"/>
          </p:nvPr>
        </p:nvSpPr>
        <p:spPr>
          <a:xfrm>
            <a:off x="913774" y="1136342"/>
            <a:ext cx="10363826" cy="4654857"/>
          </a:xfrm>
        </p:spPr>
        <p:txBody>
          <a:bodyPr/>
          <a:lstStyle/>
          <a:p>
            <a:pPr algn="just"/>
            <a:r>
              <a:rPr lang="en-AU" sz="1800" dirty="0">
                <a:effectLst/>
                <a:latin typeface="Arial" panose="020B0604020202020204" pitchFamily="34" charset="0"/>
                <a:ea typeface="Calibri" panose="020F0502020204030204" pitchFamily="34" charset="0"/>
                <a:cs typeface="Arial" panose="020B0604020202020204" pitchFamily="34" charset="0"/>
              </a:rPr>
              <a:t>We need a Caleb who is willing to work in partnership with Ephraim, and recognise the role YHVH has appointed Ephraim to undertake. Caleb has no trouble supporting Moshe, and certainly understands the need of an Aaron, so why aren’t these two working together? It is most likely the old enemy </a:t>
            </a:r>
            <a:r>
              <a:rPr lang="en-AU" sz="1800" b="1" dirty="0">
                <a:effectLst/>
                <a:latin typeface="Arial" panose="020B0604020202020204" pitchFamily="34" charset="0"/>
                <a:ea typeface="Calibri" panose="020F0502020204030204" pitchFamily="34" charset="0"/>
                <a:cs typeface="Arial" panose="020B0604020202020204" pitchFamily="34" charset="0"/>
              </a:rPr>
              <a:t>pride. </a:t>
            </a:r>
            <a:r>
              <a:rPr lang="en-AU" sz="1800" dirty="0">
                <a:effectLst/>
                <a:latin typeface="Arial" panose="020B0604020202020204" pitchFamily="34" charset="0"/>
                <a:ea typeface="Calibri" panose="020F0502020204030204" pitchFamily="34" charset="0"/>
                <a:cs typeface="Arial" panose="020B0604020202020204" pitchFamily="34" charset="0"/>
              </a:rPr>
              <a:t>Pride must take a back seat and be replaced by a faithfulness to yhvh. A faithfulness that puts “Moshe and Aaron” as the focus that brings Joshua and Caleb together. </a:t>
            </a:r>
            <a:endParaRPr lang="en-AU"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1800" dirty="0">
                <a:effectLst/>
                <a:latin typeface="Arial" panose="020B0604020202020204" pitchFamily="34" charset="0"/>
                <a:ea typeface="Calibri" panose="020F0502020204030204" pitchFamily="34" charset="0"/>
                <a:cs typeface="Arial" panose="020B0604020202020204" pitchFamily="34" charset="0"/>
              </a:rPr>
              <a:t>We pray this union of Moshe, Aaron, Caleb and Joshua is beginning to take form. but even if this is the case we have a whole “community” of people that continue to work against this from becoming a successful partnership. None the less it will unfold because yhvh has promised to bring His people back home to form the wonderful nation of Israel. </a:t>
            </a:r>
            <a:endParaRPr lang="en-AU" sz="1800" dirty="0">
              <a:effectLst/>
              <a:latin typeface="Calibri" panose="020F0502020204030204" pitchFamily="34" charset="0"/>
              <a:ea typeface="Calibri" panose="020F050202020403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209715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E83E8-1F13-1806-2E5E-9384B8B923A6}"/>
              </a:ext>
            </a:extLst>
          </p:cNvPr>
          <p:cNvSpPr>
            <a:spLocks noGrp="1"/>
          </p:cNvSpPr>
          <p:nvPr>
            <p:ph type="title"/>
          </p:nvPr>
        </p:nvSpPr>
        <p:spPr>
          <a:xfrm>
            <a:off x="913775" y="618518"/>
            <a:ext cx="10364451" cy="448284"/>
          </a:xfrm>
        </p:spPr>
        <p:txBody>
          <a:bodyPr>
            <a:normAutofit fontScale="90000"/>
          </a:bodyPr>
          <a:lstStyle/>
          <a:p>
            <a:r>
              <a:rPr lang="en-US" dirty="0" err="1">
                <a:solidFill>
                  <a:srgbClr val="FF0000"/>
                </a:solidFill>
              </a:rPr>
              <a:t>Shelach</a:t>
            </a:r>
            <a:r>
              <a:rPr lang="en-US" dirty="0">
                <a:solidFill>
                  <a:srgbClr val="FF0000"/>
                </a:solidFill>
              </a:rPr>
              <a:t> </a:t>
            </a:r>
            <a:r>
              <a:rPr lang="en-US" dirty="0" err="1">
                <a:solidFill>
                  <a:srgbClr val="FF0000"/>
                </a:solidFill>
              </a:rPr>
              <a:t>lecha</a:t>
            </a:r>
            <a:endParaRPr lang="en-AU" dirty="0">
              <a:solidFill>
                <a:srgbClr val="FF0000"/>
              </a:solidFill>
            </a:endParaRPr>
          </a:p>
        </p:txBody>
      </p:sp>
      <p:sp>
        <p:nvSpPr>
          <p:cNvPr id="3" name="Content Placeholder 2">
            <a:extLst>
              <a:ext uri="{FF2B5EF4-FFF2-40B4-BE49-F238E27FC236}">
                <a16:creationId xmlns:a16="http://schemas.microsoft.com/office/drawing/2014/main" id="{CB890155-DFD0-78B3-0A55-3FDD2CE2A21F}"/>
              </a:ext>
            </a:extLst>
          </p:cNvPr>
          <p:cNvSpPr>
            <a:spLocks noGrp="1"/>
          </p:cNvSpPr>
          <p:nvPr>
            <p:ph sz="quarter" idx="13"/>
          </p:nvPr>
        </p:nvSpPr>
        <p:spPr>
          <a:xfrm>
            <a:off x="914087" y="1198485"/>
            <a:ext cx="10363826" cy="4592714"/>
          </a:xfrm>
        </p:spPr>
        <p:txBody>
          <a:bodyPr/>
          <a:lstStyle/>
          <a:p>
            <a:r>
              <a:rPr lang="en-AU" sz="1800" dirty="0">
                <a:effectLst/>
                <a:latin typeface="Arial" panose="020B0604020202020204" pitchFamily="34" charset="0"/>
                <a:ea typeface="Calibri" panose="020F0502020204030204" pitchFamily="34" charset="0"/>
                <a:cs typeface="Arial" panose="020B0604020202020204" pitchFamily="34" charset="0"/>
              </a:rPr>
              <a:t>I do have concerns for our immediate future as a people, as a nation. We have a long way to go before we become a cohesive nation. the same character that was shown by the majority of Israelites in our parashah continues today. Allow me to elaborate a little.</a:t>
            </a:r>
            <a:endParaRPr lang="en-AU" sz="1800" dirty="0">
              <a:effectLst/>
              <a:latin typeface="Calibri" panose="020F0502020204030204" pitchFamily="34" charset="0"/>
              <a:ea typeface="Calibri" panose="020F0502020204030204" pitchFamily="34" charset="0"/>
              <a:cs typeface="Arial" panose="020B0604020202020204" pitchFamily="34" charset="0"/>
            </a:endParaRPr>
          </a:p>
          <a:p>
            <a:r>
              <a:rPr lang="en-US" dirty="0">
                <a:solidFill>
                  <a:srgbClr val="FFFF00"/>
                </a:solidFill>
              </a:rPr>
              <a:t>And </a:t>
            </a:r>
            <a:r>
              <a:rPr lang="en-US" dirty="0" err="1">
                <a:solidFill>
                  <a:srgbClr val="FFFF00"/>
                </a:solidFill>
              </a:rPr>
              <a:t>yhvh</a:t>
            </a:r>
            <a:r>
              <a:rPr lang="en-US" dirty="0">
                <a:solidFill>
                  <a:srgbClr val="FFFF00"/>
                </a:solidFill>
              </a:rPr>
              <a:t> </a:t>
            </a:r>
            <a:r>
              <a:rPr lang="en-US" dirty="0" err="1">
                <a:solidFill>
                  <a:srgbClr val="FFFF00"/>
                </a:solidFill>
              </a:rPr>
              <a:t>spake</a:t>
            </a:r>
            <a:r>
              <a:rPr lang="en-US" dirty="0">
                <a:solidFill>
                  <a:srgbClr val="FFFF00"/>
                </a:solidFill>
              </a:rPr>
              <a:t> unto Moses and unto Aaron, saying, </a:t>
            </a:r>
            <a:r>
              <a:rPr lang="en-US" baseline="30000" dirty="0">
                <a:solidFill>
                  <a:srgbClr val="FFFF00"/>
                </a:solidFill>
              </a:rPr>
              <a:t>27 </a:t>
            </a:r>
            <a:r>
              <a:rPr lang="en-US" dirty="0">
                <a:solidFill>
                  <a:srgbClr val="FFFF00"/>
                </a:solidFill>
              </a:rPr>
              <a:t>How long </a:t>
            </a:r>
            <a:r>
              <a:rPr lang="en-US" i="1" dirty="0">
                <a:solidFill>
                  <a:srgbClr val="FFFF00"/>
                </a:solidFill>
              </a:rPr>
              <a:t>shall I bear with</a:t>
            </a:r>
            <a:r>
              <a:rPr lang="en-US" dirty="0">
                <a:solidFill>
                  <a:srgbClr val="FFFF00"/>
                </a:solidFill>
              </a:rPr>
              <a:t> this evil congregation, which murmur against me? I have heard the murmurings of the children of Israel, which they murmur against me. </a:t>
            </a:r>
            <a:r>
              <a:rPr lang="en-US" baseline="30000" dirty="0">
                <a:solidFill>
                  <a:srgbClr val="FFFF00"/>
                </a:solidFill>
              </a:rPr>
              <a:t>28 </a:t>
            </a:r>
            <a:r>
              <a:rPr lang="en-US" dirty="0">
                <a:solidFill>
                  <a:srgbClr val="FFFF00"/>
                </a:solidFill>
              </a:rPr>
              <a:t>Say unto them, </a:t>
            </a:r>
            <a:r>
              <a:rPr lang="en-US" i="1" dirty="0">
                <a:solidFill>
                  <a:srgbClr val="FFFF00"/>
                </a:solidFill>
              </a:rPr>
              <a:t>As truly as</a:t>
            </a:r>
            <a:r>
              <a:rPr lang="en-US" dirty="0">
                <a:solidFill>
                  <a:srgbClr val="FFFF00"/>
                </a:solidFill>
              </a:rPr>
              <a:t> I live, saith the </a:t>
            </a:r>
            <a:r>
              <a:rPr lang="en-US" cap="small" dirty="0">
                <a:solidFill>
                  <a:srgbClr val="FFFF00"/>
                </a:solidFill>
                <a:effectLst/>
              </a:rPr>
              <a:t>Lord</a:t>
            </a:r>
            <a:r>
              <a:rPr lang="en-US" dirty="0">
                <a:solidFill>
                  <a:srgbClr val="FFFF00"/>
                </a:solidFill>
              </a:rPr>
              <a:t>, as ye have spoken in mine ears, so will I do to you…</a:t>
            </a:r>
            <a:endParaRPr lang="en-AU" dirty="0">
              <a:solidFill>
                <a:srgbClr val="FFFF00"/>
              </a:solidFill>
            </a:endParaRPr>
          </a:p>
        </p:txBody>
      </p:sp>
    </p:spTree>
    <p:extLst>
      <p:ext uri="{BB962C8B-B14F-4D97-AF65-F5344CB8AC3E}">
        <p14:creationId xmlns:p14="http://schemas.microsoft.com/office/powerpoint/2010/main" val="1382190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4F534-73A5-D1AF-71B9-9FDC5C635466}"/>
              </a:ext>
            </a:extLst>
          </p:cNvPr>
          <p:cNvSpPr>
            <a:spLocks noGrp="1"/>
          </p:cNvSpPr>
          <p:nvPr>
            <p:ph type="title"/>
          </p:nvPr>
        </p:nvSpPr>
        <p:spPr>
          <a:xfrm>
            <a:off x="913775" y="618518"/>
            <a:ext cx="10364451" cy="448284"/>
          </a:xfrm>
        </p:spPr>
        <p:txBody>
          <a:bodyPr>
            <a:normAutofit fontScale="90000"/>
          </a:bodyPr>
          <a:lstStyle/>
          <a:p>
            <a:r>
              <a:rPr lang="en-US" dirty="0" err="1">
                <a:solidFill>
                  <a:srgbClr val="FF0000"/>
                </a:solidFill>
              </a:rPr>
              <a:t>Shelach</a:t>
            </a:r>
            <a:r>
              <a:rPr lang="en-US" dirty="0">
                <a:solidFill>
                  <a:srgbClr val="FF0000"/>
                </a:solidFill>
              </a:rPr>
              <a:t> </a:t>
            </a:r>
            <a:r>
              <a:rPr lang="en-US" dirty="0" err="1">
                <a:solidFill>
                  <a:srgbClr val="FF0000"/>
                </a:solidFill>
              </a:rPr>
              <a:t>lecha</a:t>
            </a:r>
            <a:endParaRPr lang="en-AU" dirty="0">
              <a:solidFill>
                <a:srgbClr val="FF0000"/>
              </a:solidFill>
            </a:endParaRPr>
          </a:p>
        </p:txBody>
      </p:sp>
      <p:sp>
        <p:nvSpPr>
          <p:cNvPr id="3" name="Content Placeholder 2">
            <a:extLst>
              <a:ext uri="{FF2B5EF4-FFF2-40B4-BE49-F238E27FC236}">
                <a16:creationId xmlns:a16="http://schemas.microsoft.com/office/drawing/2014/main" id="{349688EE-F6F7-DF9B-70D4-EFF01E71B4C0}"/>
              </a:ext>
            </a:extLst>
          </p:cNvPr>
          <p:cNvSpPr>
            <a:spLocks noGrp="1"/>
          </p:cNvSpPr>
          <p:nvPr>
            <p:ph sz="quarter" idx="13"/>
          </p:nvPr>
        </p:nvSpPr>
        <p:spPr>
          <a:xfrm>
            <a:off x="913774" y="1233996"/>
            <a:ext cx="10363826" cy="4557203"/>
          </a:xfrm>
        </p:spPr>
        <p:txBody>
          <a:bodyPr/>
          <a:lstStyle/>
          <a:p>
            <a:r>
              <a:rPr lang="en-US" dirty="0">
                <a:solidFill>
                  <a:srgbClr val="FFFF00"/>
                </a:solidFill>
              </a:rPr>
              <a:t>your </a:t>
            </a:r>
            <a:r>
              <a:rPr lang="en-US" dirty="0" err="1">
                <a:solidFill>
                  <a:srgbClr val="FFFF00"/>
                </a:solidFill>
              </a:rPr>
              <a:t>carcases</a:t>
            </a:r>
            <a:r>
              <a:rPr lang="en-US" dirty="0">
                <a:solidFill>
                  <a:srgbClr val="FFFF00"/>
                </a:solidFill>
              </a:rPr>
              <a:t> shall fall in this wilderness; and all that were numbered of you, according to your whole number, from twenty years old and upward, which have murmured against me, </a:t>
            </a:r>
            <a:r>
              <a:rPr lang="en-US" baseline="30000" dirty="0">
                <a:solidFill>
                  <a:srgbClr val="FFFF00"/>
                </a:solidFill>
              </a:rPr>
              <a:t>30 </a:t>
            </a:r>
            <a:r>
              <a:rPr lang="en-US" dirty="0">
                <a:solidFill>
                  <a:srgbClr val="FFFF00"/>
                </a:solidFill>
              </a:rPr>
              <a:t>doubtless ye shall not come into the land, </a:t>
            </a:r>
            <a:r>
              <a:rPr lang="en-US" i="1" dirty="0">
                <a:solidFill>
                  <a:srgbClr val="FFFF00"/>
                </a:solidFill>
              </a:rPr>
              <a:t>concerning</a:t>
            </a:r>
            <a:r>
              <a:rPr lang="en-US" dirty="0">
                <a:solidFill>
                  <a:srgbClr val="FFFF00"/>
                </a:solidFill>
              </a:rPr>
              <a:t> which I </a:t>
            </a:r>
            <a:r>
              <a:rPr lang="en-US" dirty="0" err="1">
                <a:solidFill>
                  <a:srgbClr val="FFFF00"/>
                </a:solidFill>
              </a:rPr>
              <a:t>sware</a:t>
            </a:r>
            <a:r>
              <a:rPr lang="en-US" dirty="0">
                <a:solidFill>
                  <a:srgbClr val="FFFF00"/>
                </a:solidFill>
              </a:rPr>
              <a:t> to make you dwell therein, save Caleb the son of </a:t>
            </a:r>
            <a:r>
              <a:rPr lang="en-US" dirty="0" err="1">
                <a:solidFill>
                  <a:srgbClr val="FFFF00"/>
                </a:solidFill>
              </a:rPr>
              <a:t>Jephunneh</a:t>
            </a:r>
            <a:r>
              <a:rPr lang="en-US" dirty="0">
                <a:solidFill>
                  <a:srgbClr val="FFFF00"/>
                </a:solidFill>
              </a:rPr>
              <a:t>, and Joshua the son of Nun. </a:t>
            </a:r>
            <a:r>
              <a:rPr lang="en-US" baseline="30000" dirty="0">
                <a:solidFill>
                  <a:srgbClr val="FFFF00"/>
                </a:solidFill>
              </a:rPr>
              <a:t>31 </a:t>
            </a:r>
            <a:r>
              <a:rPr lang="en-US" dirty="0">
                <a:solidFill>
                  <a:srgbClr val="FFFF00"/>
                </a:solidFill>
              </a:rPr>
              <a:t>But your little ones, which ye said should be a prey, them will I bring in, and they shall know the land which ye have despised. </a:t>
            </a:r>
            <a:r>
              <a:rPr lang="en-US" baseline="30000" dirty="0">
                <a:solidFill>
                  <a:srgbClr val="FFFF00"/>
                </a:solidFill>
              </a:rPr>
              <a:t>32 </a:t>
            </a:r>
            <a:r>
              <a:rPr lang="en-US" dirty="0">
                <a:solidFill>
                  <a:srgbClr val="FFFF00"/>
                </a:solidFill>
              </a:rPr>
              <a:t>But </a:t>
            </a:r>
            <a:r>
              <a:rPr lang="en-US" i="1" dirty="0">
                <a:solidFill>
                  <a:srgbClr val="FFFF00"/>
                </a:solidFill>
              </a:rPr>
              <a:t>as for</a:t>
            </a:r>
            <a:r>
              <a:rPr lang="en-US" dirty="0">
                <a:solidFill>
                  <a:srgbClr val="FFFF00"/>
                </a:solidFill>
              </a:rPr>
              <a:t> you, your </a:t>
            </a:r>
            <a:r>
              <a:rPr lang="en-US" dirty="0" err="1">
                <a:solidFill>
                  <a:srgbClr val="FFFF00"/>
                </a:solidFill>
              </a:rPr>
              <a:t>carcases</a:t>
            </a:r>
            <a:r>
              <a:rPr lang="en-US" dirty="0">
                <a:solidFill>
                  <a:srgbClr val="FFFF00"/>
                </a:solidFill>
              </a:rPr>
              <a:t>, they shall fall in this wilderness. </a:t>
            </a:r>
            <a:r>
              <a:rPr lang="en-US" baseline="30000" dirty="0">
                <a:solidFill>
                  <a:srgbClr val="FFFF00"/>
                </a:solidFill>
              </a:rPr>
              <a:t>33 </a:t>
            </a:r>
            <a:r>
              <a:rPr lang="en-US" dirty="0">
                <a:solidFill>
                  <a:srgbClr val="FFFF00"/>
                </a:solidFill>
              </a:rPr>
              <a:t>And your children shall wander in the wilderness forty years, and bear your whoredoms, until your </a:t>
            </a:r>
            <a:r>
              <a:rPr lang="en-US" dirty="0" err="1">
                <a:solidFill>
                  <a:srgbClr val="FFFF00"/>
                </a:solidFill>
              </a:rPr>
              <a:t>carcases</a:t>
            </a:r>
            <a:r>
              <a:rPr lang="en-US" dirty="0">
                <a:solidFill>
                  <a:srgbClr val="FFFF00"/>
                </a:solidFill>
              </a:rPr>
              <a:t> be wasted in the wilderness. </a:t>
            </a:r>
            <a:r>
              <a:rPr lang="en-US" baseline="30000" dirty="0">
                <a:solidFill>
                  <a:srgbClr val="FFFF00"/>
                </a:solidFill>
              </a:rPr>
              <a:t>34 </a:t>
            </a:r>
            <a:r>
              <a:rPr lang="en-US" dirty="0">
                <a:solidFill>
                  <a:srgbClr val="FFFF00"/>
                </a:solidFill>
              </a:rPr>
              <a:t>After the number of the days in which ye searched the land, </a:t>
            </a:r>
            <a:r>
              <a:rPr lang="en-US" i="1" dirty="0">
                <a:solidFill>
                  <a:srgbClr val="FFFF00"/>
                </a:solidFill>
              </a:rPr>
              <a:t>even</a:t>
            </a:r>
            <a:r>
              <a:rPr lang="en-US" dirty="0">
                <a:solidFill>
                  <a:srgbClr val="FFFF00"/>
                </a:solidFill>
              </a:rPr>
              <a:t> forty days, each day for a year, shall ye bear your iniquities, </a:t>
            </a:r>
            <a:r>
              <a:rPr lang="en-US" i="1" dirty="0">
                <a:solidFill>
                  <a:srgbClr val="FFFF00"/>
                </a:solidFill>
              </a:rPr>
              <a:t>even</a:t>
            </a:r>
            <a:r>
              <a:rPr lang="en-US" dirty="0">
                <a:solidFill>
                  <a:srgbClr val="FFFF00"/>
                </a:solidFill>
              </a:rPr>
              <a:t> forty years, and ye shall know my breach of promise…</a:t>
            </a:r>
            <a:endParaRPr lang="en-AU" dirty="0">
              <a:solidFill>
                <a:srgbClr val="FFFF00"/>
              </a:solidFill>
            </a:endParaRPr>
          </a:p>
        </p:txBody>
      </p:sp>
    </p:spTree>
    <p:extLst>
      <p:ext uri="{BB962C8B-B14F-4D97-AF65-F5344CB8AC3E}">
        <p14:creationId xmlns:p14="http://schemas.microsoft.com/office/powerpoint/2010/main" val="2168306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FF049-AC2B-164E-37C9-9DFBC3A4EAA7}"/>
              </a:ext>
            </a:extLst>
          </p:cNvPr>
          <p:cNvSpPr>
            <a:spLocks noGrp="1"/>
          </p:cNvSpPr>
          <p:nvPr>
            <p:ph type="title"/>
          </p:nvPr>
        </p:nvSpPr>
        <p:spPr>
          <a:xfrm>
            <a:off x="913775" y="618518"/>
            <a:ext cx="10364451" cy="448284"/>
          </a:xfrm>
        </p:spPr>
        <p:txBody>
          <a:bodyPr>
            <a:normAutofit fontScale="90000"/>
          </a:bodyPr>
          <a:lstStyle/>
          <a:p>
            <a:r>
              <a:rPr lang="en-US" dirty="0" err="1">
                <a:solidFill>
                  <a:srgbClr val="FF0000"/>
                </a:solidFill>
              </a:rPr>
              <a:t>Shelach</a:t>
            </a:r>
            <a:r>
              <a:rPr lang="en-US" dirty="0">
                <a:solidFill>
                  <a:srgbClr val="FF0000"/>
                </a:solidFill>
              </a:rPr>
              <a:t> </a:t>
            </a:r>
            <a:r>
              <a:rPr lang="en-US" dirty="0" err="1">
                <a:solidFill>
                  <a:srgbClr val="FF0000"/>
                </a:solidFill>
              </a:rPr>
              <a:t>lecha</a:t>
            </a:r>
            <a:endParaRPr lang="en-AU" dirty="0">
              <a:solidFill>
                <a:srgbClr val="FF0000"/>
              </a:solidFill>
            </a:endParaRPr>
          </a:p>
        </p:txBody>
      </p:sp>
      <p:sp>
        <p:nvSpPr>
          <p:cNvPr id="3" name="Content Placeholder 2">
            <a:extLst>
              <a:ext uri="{FF2B5EF4-FFF2-40B4-BE49-F238E27FC236}">
                <a16:creationId xmlns:a16="http://schemas.microsoft.com/office/drawing/2014/main" id="{4CC6BD28-D64A-D9C4-152C-12EADAC7A35E}"/>
              </a:ext>
            </a:extLst>
          </p:cNvPr>
          <p:cNvSpPr>
            <a:spLocks noGrp="1"/>
          </p:cNvSpPr>
          <p:nvPr>
            <p:ph sz="quarter" idx="13"/>
          </p:nvPr>
        </p:nvSpPr>
        <p:spPr>
          <a:xfrm>
            <a:off x="913774" y="1066802"/>
            <a:ext cx="10363826" cy="4724397"/>
          </a:xfrm>
        </p:spPr>
        <p:txBody>
          <a:bodyPr/>
          <a:lstStyle/>
          <a:p>
            <a:r>
              <a:rPr lang="en-US" dirty="0">
                <a:solidFill>
                  <a:srgbClr val="FFFF00"/>
                </a:solidFill>
              </a:rPr>
              <a:t>I </a:t>
            </a:r>
            <a:r>
              <a:rPr lang="en-US" dirty="0" err="1">
                <a:solidFill>
                  <a:srgbClr val="FFFF00"/>
                </a:solidFill>
              </a:rPr>
              <a:t>yhvh</a:t>
            </a:r>
            <a:r>
              <a:rPr lang="en-US" dirty="0">
                <a:solidFill>
                  <a:srgbClr val="FFFF00"/>
                </a:solidFill>
              </a:rPr>
              <a:t> have said, I will surely do it unto all this evil congregation, that are gathered together against me: in this wilderness they shall be consumed, and there they shall die. </a:t>
            </a:r>
            <a:r>
              <a:rPr lang="en-US" baseline="30000" dirty="0">
                <a:solidFill>
                  <a:srgbClr val="FFFF00"/>
                </a:solidFill>
              </a:rPr>
              <a:t>36 </a:t>
            </a:r>
            <a:r>
              <a:rPr lang="en-US" dirty="0">
                <a:solidFill>
                  <a:srgbClr val="FFFF00"/>
                </a:solidFill>
              </a:rPr>
              <a:t>And the men, which Moses sent to search the land, who returned, and made all the congregation to murmur against him, by bringing up a slander upon the land, </a:t>
            </a:r>
            <a:r>
              <a:rPr lang="en-US" baseline="30000" dirty="0">
                <a:solidFill>
                  <a:srgbClr val="FFFF00"/>
                </a:solidFill>
              </a:rPr>
              <a:t>37 </a:t>
            </a:r>
            <a:r>
              <a:rPr lang="en-US" dirty="0">
                <a:solidFill>
                  <a:srgbClr val="FFFF00"/>
                </a:solidFill>
              </a:rPr>
              <a:t>even those men that did bring up the evil report upon the land, died by the plague before </a:t>
            </a:r>
            <a:r>
              <a:rPr lang="en-US" dirty="0" err="1">
                <a:solidFill>
                  <a:srgbClr val="FFFF00"/>
                </a:solidFill>
              </a:rPr>
              <a:t>yhvh</a:t>
            </a:r>
            <a:r>
              <a:rPr lang="en-US" dirty="0">
                <a:solidFill>
                  <a:srgbClr val="FFFF00"/>
                </a:solidFill>
              </a:rPr>
              <a:t>. </a:t>
            </a:r>
            <a:r>
              <a:rPr lang="en-US" baseline="30000" dirty="0">
                <a:solidFill>
                  <a:srgbClr val="FFFF00"/>
                </a:solidFill>
              </a:rPr>
              <a:t>38 </a:t>
            </a:r>
            <a:r>
              <a:rPr lang="en-US" dirty="0">
                <a:solidFill>
                  <a:srgbClr val="FFFF00"/>
                </a:solidFill>
              </a:rPr>
              <a:t>But Joshua the son of Nun, and Caleb the son of </a:t>
            </a:r>
            <a:r>
              <a:rPr lang="en-US" dirty="0" err="1">
                <a:solidFill>
                  <a:srgbClr val="FFFF00"/>
                </a:solidFill>
              </a:rPr>
              <a:t>Jephunneh</a:t>
            </a:r>
            <a:r>
              <a:rPr lang="en-US" dirty="0">
                <a:solidFill>
                  <a:srgbClr val="FFFF00"/>
                </a:solidFill>
              </a:rPr>
              <a:t>, </a:t>
            </a:r>
            <a:r>
              <a:rPr lang="en-US" i="1" dirty="0">
                <a:solidFill>
                  <a:srgbClr val="FFFF00"/>
                </a:solidFill>
              </a:rPr>
              <a:t>which were</a:t>
            </a:r>
            <a:r>
              <a:rPr lang="en-US" dirty="0">
                <a:solidFill>
                  <a:srgbClr val="FFFF00"/>
                </a:solidFill>
              </a:rPr>
              <a:t> of the men that went to search the land, lived </a:t>
            </a:r>
            <a:r>
              <a:rPr lang="en-US" i="1" dirty="0">
                <a:solidFill>
                  <a:srgbClr val="FFFF00"/>
                </a:solidFill>
              </a:rPr>
              <a:t>still</a:t>
            </a:r>
            <a:r>
              <a:rPr lang="en-US" dirty="0">
                <a:solidFill>
                  <a:srgbClr val="FFFF00"/>
                </a:solidFill>
              </a:rPr>
              <a:t>. </a:t>
            </a:r>
            <a:r>
              <a:rPr lang="en-US" baseline="30000" dirty="0">
                <a:solidFill>
                  <a:srgbClr val="FFFF00"/>
                </a:solidFill>
              </a:rPr>
              <a:t>39 </a:t>
            </a:r>
            <a:r>
              <a:rPr lang="en-US" dirty="0">
                <a:solidFill>
                  <a:srgbClr val="FFFF00"/>
                </a:solidFill>
              </a:rPr>
              <a:t>And Moses told these sayings unto all the children of Israel: and the people mourned greatly. </a:t>
            </a:r>
            <a:r>
              <a:rPr lang="en-US" baseline="30000" dirty="0">
                <a:solidFill>
                  <a:srgbClr val="FFFF00"/>
                </a:solidFill>
              </a:rPr>
              <a:t>40 </a:t>
            </a:r>
            <a:r>
              <a:rPr lang="en-US" dirty="0">
                <a:solidFill>
                  <a:srgbClr val="FFFF00"/>
                </a:solidFill>
              </a:rPr>
              <a:t>And they rose up early in the morning, and gat them up into the top of the mountain, saying, Lo, we </a:t>
            </a:r>
            <a:r>
              <a:rPr lang="en-US" i="1" dirty="0">
                <a:solidFill>
                  <a:srgbClr val="FFFF00"/>
                </a:solidFill>
              </a:rPr>
              <a:t>be here</a:t>
            </a:r>
            <a:r>
              <a:rPr lang="en-US" dirty="0">
                <a:solidFill>
                  <a:srgbClr val="FFFF00"/>
                </a:solidFill>
              </a:rPr>
              <a:t>, and will go up unto the place which </a:t>
            </a:r>
            <a:r>
              <a:rPr lang="en-US" dirty="0" err="1">
                <a:solidFill>
                  <a:srgbClr val="FFFF00"/>
                </a:solidFill>
              </a:rPr>
              <a:t>yhvh</a:t>
            </a:r>
            <a:r>
              <a:rPr lang="en-US" dirty="0">
                <a:solidFill>
                  <a:srgbClr val="FFFF00"/>
                </a:solidFill>
              </a:rPr>
              <a:t> hath promised: for we have sinned…</a:t>
            </a:r>
          </a:p>
          <a:p>
            <a:endParaRPr lang="en-AU" dirty="0"/>
          </a:p>
        </p:txBody>
      </p:sp>
    </p:spTree>
    <p:extLst>
      <p:ext uri="{BB962C8B-B14F-4D97-AF65-F5344CB8AC3E}">
        <p14:creationId xmlns:p14="http://schemas.microsoft.com/office/powerpoint/2010/main" val="3776619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C5827-00C0-07D4-63B1-74C35D22FDFE}"/>
              </a:ext>
            </a:extLst>
          </p:cNvPr>
          <p:cNvSpPr>
            <a:spLocks noGrp="1"/>
          </p:cNvSpPr>
          <p:nvPr>
            <p:ph type="title"/>
          </p:nvPr>
        </p:nvSpPr>
        <p:spPr>
          <a:xfrm>
            <a:off x="913775" y="618518"/>
            <a:ext cx="10364451" cy="448284"/>
          </a:xfrm>
        </p:spPr>
        <p:txBody>
          <a:bodyPr>
            <a:normAutofit fontScale="90000"/>
          </a:bodyPr>
          <a:lstStyle/>
          <a:p>
            <a:r>
              <a:rPr lang="en-US" dirty="0" err="1">
                <a:solidFill>
                  <a:srgbClr val="FF0000"/>
                </a:solidFill>
              </a:rPr>
              <a:t>Shelach</a:t>
            </a:r>
            <a:r>
              <a:rPr lang="en-US" dirty="0">
                <a:solidFill>
                  <a:srgbClr val="FF0000"/>
                </a:solidFill>
              </a:rPr>
              <a:t> </a:t>
            </a:r>
            <a:r>
              <a:rPr lang="en-US" dirty="0" err="1">
                <a:solidFill>
                  <a:srgbClr val="FF0000"/>
                </a:solidFill>
              </a:rPr>
              <a:t>lecha</a:t>
            </a:r>
            <a:endParaRPr lang="en-AU" dirty="0">
              <a:solidFill>
                <a:srgbClr val="FF0000"/>
              </a:solidFill>
            </a:endParaRPr>
          </a:p>
        </p:txBody>
      </p:sp>
      <p:sp>
        <p:nvSpPr>
          <p:cNvPr id="3" name="Content Placeholder 2">
            <a:extLst>
              <a:ext uri="{FF2B5EF4-FFF2-40B4-BE49-F238E27FC236}">
                <a16:creationId xmlns:a16="http://schemas.microsoft.com/office/drawing/2014/main" id="{82A20BC0-172C-2247-3FAE-17CCBFACABDB}"/>
              </a:ext>
            </a:extLst>
          </p:cNvPr>
          <p:cNvSpPr>
            <a:spLocks noGrp="1"/>
          </p:cNvSpPr>
          <p:nvPr>
            <p:ph sz="quarter" idx="13"/>
          </p:nvPr>
        </p:nvSpPr>
        <p:spPr>
          <a:xfrm>
            <a:off x="913774" y="1136342"/>
            <a:ext cx="10363826" cy="4654857"/>
          </a:xfrm>
        </p:spPr>
        <p:txBody>
          <a:bodyPr>
            <a:normAutofit lnSpcReduction="10000"/>
          </a:bodyPr>
          <a:lstStyle/>
          <a:p>
            <a:r>
              <a:rPr lang="en-US" dirty="0">
                <a:solidFill>
                  <a:srgbClr val="FFFF00"/>
                </a:solidFill>
              </a:rPr>
              <a:t>And Moses said, Wherefore now do ye transgress the commandment of </a:t>
            </a:r>
            <a:r>
              <a:rPr lang="en-US" dirty="0" err="1">
                <a:solidFill>
                  <a:srgbClr val="FFFF00"/>
                </a:solidFill>
              </a:rPr>
              <a:t>yhvh</a:t>
            </a:r>
            <a:r>
              <a:rPr lang="en-US" dirty="0">
                <a:solidFill>
                  <a:srgbClr val="FFFF00"/>
                </a:solidFill>
              </a:rPr>
              <a:t> but it shall not prosper. </a:t>
            </a:r>
            <a:r>
              <a:rPr lang="en-US" baseline="30000" dirty="0">
                <a:solidFill>
                  <a:srgbClr val="FFFF00"/>
                </a:solidFill>
              </a:rPr>
              <a:t>42 </a:t>
            </a:r>
            <a:r>
              <a:rPr lang="en-US" dirty="0">
                <a:solidFill>
                  <a:srgbClr val="FFFF00"/>
                </a:solidFill>
              </a:rPr>
              <a:t>Go not up, for </a:t>
            </a:r>
            <a:r>
              <a:rPr lang="en-US" dirty="0" err="1">
                <a:solidFill>
                  <a:srgbClr val="FFFF00"/>
                </a:solidFill>
              </a:rPr>
              <a:t>yhvh</a:t>
            </a:r>
            <a:r>
              <a:rPr lang="en-US" dirty="0">
                <a:solidFill>
                  <a:srgbClr val="FFFF00"/>
                </a:solidFill>
              </a:rPr>
              <a:t> </a:t>
            </a:r>
            <a:r>
              <a:rPr lang="en-US" i="1" dirty="0">
                <a:solidFill>
                  <a:srgbClr val="FFFF00"/>
                </a:solidFill>
              </a:rPr>
              <a:t>is</a:t>
            </a:r>
            <a:r>
              <a:rPr lang="en-US" dirty="0">
                <a:solidFill>
                  <a:srgbClr val="FFFF00"/>
                </a:solidFill>
              </a:rPr>
              <a:t> not among you; that ye be not smitten before your enemies. </a:t>
            </a:r>
            <a:r>
              <a:rPr lang="en-US" baseline="30000" dirty="0">
                <a:solidFill>
                  <a:srgbClr val="FFFF00"/>
                </a:solidFill>
              </a:rPr>
              <a:t>43 </a:t>
            </a:r>
            <a:r>
              <a:rPr lang="en-US" dirty="0">
                <a:solidFill>
                  <a:srgbClr val="FFFF00"/>
                </a:solidFill>
              </a:rPr>
              <a:t>For the Amalekites and the Canaanites </a:t>
            </a:r>
            <a:r>
              <a:rPr lang="en-US" i="1" dirty="0">
                <a:solidFill>
                  <a:srgbClr val="FFFF00"/>
                </a:solidFill>
              </a:rPr>
              <a:t>are</a:t>
            </a:r>
            <a:r>
              <a:rPr lang="en-US" dirty="0">
                <a:solidFill>
                  <a:srgbClr val="FFFF00"/>
                </a:solidFill>
              </a:rPr>
              <a:t> there before you, and ye shall fall by the sword: because ye are turned away from </a:t>
            </a:r>
            <a:r>
              <a:rPr lang="en-US" dirty="0" err="1">
                <a:solidFill>
                  <a:srgbClr val="FFFF00"/>
                </a:solidFill>
              </a:rPr>
              <a:t>yhvh</a:t>
            </a:r>
            <a:r>
              <a:rPr lang="en-US" dirty="0">
                <a:solidFill>
                  <a:srgbClr val="FFFF00"/>
                </a:solidFill>
              </a:rPr>
              <a:t>, therefore </a:t>
            </a:r>
            <a:r>
              <a:rPr lang="en-US" dirty="0" err="1">
                <a:solidFill>
                  <a:srgbClr val="FFFF00"/>
                </a:solidFill>
              </a:rPr>
              <a:t>yhvh</a:t>
            </a:r>
            <a:r>
              <a:rPr lang="en-US" dirty="0">
                <a:solidFill>
                  <a:srgbClr val="FFFF00"/>
                </a:solidFill>
              </a:rPr>
              <a:t> will not be with you. </a:t>
            </a:r>
            <a:r>
              <a:rPr lang="en-US" baseline="30000" dirty="0">
                <a:solidFill>
                  <a:srgbClr val="FFFF00"/>
                </a:solidFill>
              </a:rPr>
              <a:t>44 </a:t>
            </a:r>
            <a:r>
              <a:rPr lang="en-US" dirty="0">
                <a:solidFill>
                  <a:srgbClr val="FFFF00"/>
                </a:solidFill>
              </a:rPr>
              <a:t>But they presumed to go up unto the hill top: nevertheless the ark of the covenant of </a:t>
            </a:r>
            <a:r>
              <a:rPr lang="en-US" dirty="0" err="1">
                <a:solidFill>
                  <a:srgbClr val="FFFF00"/>
                </a:solidFill>
              </a:rPr>
              <a:t>yhvh</a:t>
            </a:r>
            <a:r>
              <a:rPr lang="en-US" dirty="0">
                <a:solidFill>
                  <a:srgbClr val="FFFF00"/>
                </a:solidFill>
              </a:rPr>
              <a:t>, and Moses, departed not out of the camp. </a:t>
            </a:r>
            <a:r>
              <a:rPr lang="en-US" baseline="30000" dirty="0">
                <a:solidFill>
                  <a:srgbClr val="FFFF00"/>
                </a:solidFill>
              </a:rPr>
              <a:t>45 </a:t>
            </a:r>
            <a:r>
              <a:rPr lang="en-US" dirty="0">
                <a:solidFill>
                  <a:srgbClr val="FFFF00"/>
                </a:solidFill>
              </a:rPr>
              <a:t>Then the Amalekites came down, and the Canaanites which dwelt in that hill, and smote them, and discomfited them, </a:t>
            </a:r>
            <a:r>
              <a:rPr lang="en-US" i="1" dirty="0">
                <a:solidFill>
                  <a:srgbClr val="FFFF00"/>
                </a:solidFill>
              </a:rPr>
              <a:t>even</a:t>
            </a:r>
            <a:r>
              <a:rPr lang="en-US" dirty="0">
                <a:solidFill>
                  <a:srgbClr val="FFFF00"/>
                </a:solidFill>
              </a:rPr>
              <a:t> unto </a:t>
            </a:r>
            <a:r>
              <a:rPr lang="en-US" dirty="0" err="1">
                <a:solidFill>
                  <a:srgbClr val="FFFF00"/>
                </a:solidFill>
              </a:rPr>
              <a:t>Hormah</a:t>
            </a:r>
            <a:r>
              <a:rPr lang="en-US" dirty="0"/>
              <a:t>. Numbers 14:26-45</a:t>
            </a:r>
          </a:p>
          <a:p>
            <a:r>
              <a:rPr lang="en-AU" sz="1800" dirty="0">
                <a:effectLst/>
                <a:latin typeface="Arial" panose="020B0604020202020204" pitchFamily="34" charset="0"/>
                <a:ea typeface="Calibri" panose="020F0502020204030204" pitchFamily="34" charset="0"/>
              </a:rPr>
              <a:t>The people could see that they had sinned and lamented at the result of such sin, but still didn’t heed the word of Moshe. They decided to take matters into their own hands and put “things” right. The same is happening today. </a:t>
            </a:r>
            <a:endParaRPr lang="en-US" dirty="0"/>
          </a:p>
          <a:p>
            <a:endParaRPr lang="en-AU" dirty="0"/>
          </a:p>
        </p:txBody>
      </p:sp>
    </p:spTree>
    <p:extLst>
      <p:ext uri="{BB962C8B-B14F-4D97-AF65-F5344CB8AC3E}">
        <p14:creationId xmlns:p14="http://schemas.microsoft.com/office/powerpoint/2010/main" val="2226575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949F8-983F-CD36-7EF2-D995EB2162DA}"/>
              </a:ext>
            </a:extLst>
          </p:cNvPr>
          <p:cNvSpPr>
            <a:spLocks noGrp="1"/>
          </p:cNvSpPr>
          <p:nvPr>
            <p:ph type="title"/>
          </p:nvPr>
        </p:nvSpPr>
        <p:spPr>
          <a:xfrm>
            <a:off x="913775" y="618518"/>
            <a:ext cx="10364451" cy="448284"/>
          </a:xfrm>
        </p:spPr>
        <p:txBody>
          <a:bodyPr>
            <a:normAutofit fontScale="90000"/>
          </a:bodyPr>
          <a:lstStyle/>
          <a:p>
            <a:r>
              <a:rPr lang="en-US" dirty="0" err="1">
                <a:solidFill>
                  <a:srgbClr val="FF0000"/>
                </a:solidFill>
              </a:rPr>
              <a:t>Shelach</a:t>
            </a:r>
            <a:r>
              <a:rPr lang="en-US" dirty="0">
                <a:solidFill>
                  <a:srgbClr val="FF0000"/>
                </a:solidFill>
              </a:rPr>
              <a:t> </a:t>
            </a:r>
            <a:r>
              <a:rPr lang="en-US" dirty="0" err="1">
                <a:solidFill>
                  <a:srgbClr val="FF0000"/>
                </a:solidFill>
              </a:rPr>
              <a:t>lecha</a:t>
            </a:r>
            <a:endParaRPr lang="en-AU" dirty="0">
              <a:solidFill>
                <a:srgbClr val="FF0000"/>
              </a:solidFill>
            </a:endParaRPr>
          </a:p>
        </p:txBody>
      </p:sp>
      <p:sp>
        <p:nvSpPr>
          <p:cNvPr id="3" name="Content Placeholder 2">
            <a:extLst>
              <a:ext uri="{FF2B5EF4-FFF2-40B4-BE49-F238E27FC236}">
                <a16:creationId xmlns:a16="http://schemas.microsoft.com/office/drawing/2014/main" id="{7FDC93E0-C6A7-BD4E-C92C-5BC2DF0DCDD6}"/>
              </a:ext>
            </a:extLst>
          </p:cNvPr>
          <p:cNvSpPr>
            <a:spLocks noGrp="1"/>
          </p:cNvSpPr>
          <p:nvPr>
            <p:ph sz="quarter" idx="13"/>
          </p:nvPr>
        </p:nvSpPr>
        <p:spPr>
          <a:xfrm>
            <a:off x="913774" y="1145220"/>
            <a:ext cx="10363826" cy="4645980"/>
          </a:xfrm>
        </p:spPr>
        <p:txBody>
          <a:bodyPr>
            <a:normAutofit fontScale="92500"/>
          </a:bodyPr>
          <a:lstStyle/>
          <a:p>
            <a:r>
              <a:rPr lang="en-AU" sz="1800" dirty="0">
                <a:effectLst/>
                <a:latin typeface="Arial" panose="020B0604020202020204" pitchFamily="34" charset="0"/>
                <a:ea typeface="Calibri" panose="020F0502020204030204" pitchFamily="34" charset="0"/>
              </a:rPr>
              <a:t>The Torah of Moshe tells us that all citizens of biblical Israel must adhere to our father’s instructions. we need to approach all our battles according to the Torah - yet we witness the majority of Israel ignoring these instructions. </a:t>
            </a:r>
          </a:p>
          <a:p>
            <a:r>
              <a:rPr lang="en-AU" sz="1800" dirty="0">
                <a:effectLst/>
                <a:latin typeface="Arial" panose="020B0604020202020204" pitchFamily="34" charset="0"/>
                <a:ea typeface="Calibri" panose="020F0502020204030204" pitchFamily="34" charset="0"/>
              </a:rPr>
              <a:t>Israel continues to march to its own tune - the result? </a:t>
            </a:r>
          </a:p>
          <a:p>
            <a:r>
              <a:rPr lang="en-AU" sz="1800" dirty="0">
                <a:effectLst/>
                <a:latin typeface="Arial" panose="020B0604020202020204" pitchFamily="34" charset="0"/>
                <a:ea typeface="Calibri" panose="020F0502020204030204" pitchFamily="34" charset="0"/>
              </a:rPr>
              <a:t>Well it is there for all to see. we have been put to flight by the Amalekites and </a:t>
            </a:r>
            <a:r>
              <a:rPr lang="en-AU" sz="1800" dirty="0" err="1">
                <a:effectLst/>
                <a:latin typeface="Arial" panose="020B0604020202020204" pitchFamily="34" charset="0"/>
                <a:ea typeface="Calibri" panose="020F0502020204030204" pitchFamily="34" charset="0"/>
              </a:rPr>
              <a:t>canaanites</a:t>
            </a:r>
            <a:r>
              <a:rPr lang="en-AU" sz="1800" dirty="0">
                <a:effectLst/>
                <a:latin typeface="Arial" panose="020B0604020202020204" pitchFamily="34" charset="0"/>
                <a:ea typeface="Calibri" panose="020F0502020204030204" pitchFamily="34" charset="0"/>
              </a:rPr>
              <a:t>, we have no authority, we have been driven from our land and each and every day, the Amalekites and </a:t>
            </a:r>
            <a:r>
              <a:rPr lang="en-AU" sz="1800" dirty="0" err="1">
                <a:effectLst/>
                <a:latin typeface="Arial" panose="020B0604020202020204" pitchFamily="34" charset="0"/>
                <a:ea typeface="Calibri" panose="020F0502020204030204" pitchFamily="34" charset="0"/>
              </a:rPr>
              <a:t>canaanites</a:t>
            </a:r>
            <a:r>
              <a:rPr lang="en-AU" sz="1800" dirty="0">
                <a:effectLst/>
                <a:latin typeface="Arial" panose="020B0604020202020204" pitchFamily="34" charset="0"/>
                <a:ea typeface="Calibri" panose="020F0502020204030204" pitchFamily="34" charset="0"/>
              </a:rPr>
              <a:t> set out to take more ground. </a:t>
            </a:r>
          </a:p>
          <a:p>
            <a:r>
              <a:rPr lang="en-AU" sz="1800" dirty="0">
                <a:effectLst/>
                <a:latin typeface="Arial" panose="020B0604020202020204" pitchFamily="34" charset="0"/>
                <a:ea typeface="Calibri" panose="020F0502020204030204" pitchFamily="34" charset="0"/>
              </a:rPr>
              <a:t>We have so called leaders of Israel delivering instructions to the people that are in complete opposition to the instructions of yhvh. We are a scattered and wounded nation, in desperate need of healing, in desperate need of shepherds who will perform the tasks that are required according to the Torah… </a:t>
            </a:r>
            <a:endParaRPr lang="en-AU" dirty="0"/>
          </a:p>
        </p:txBody>
      </p:sp>
    </p:spTree>
    <p:extLst>
      <p:ext uri="{BB962C8B-B14F-4D97-AF65-F5344CB8AC3E}">
        <p14:creationId xmlns:p14="http://schemas.microsoft.com/office/powerpoint/2010/main" val="126124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1A490-85CB-A304-E8E5-67D0566E2D48}"/>
              </a:ext>
            </a:extLst>
          </p:cNvPr>
          <p:cNvSpPr>
            <a:spLocks noGrp="1"/>
          </p:cNvSpPr>
          <p:nvPr>
            <p:ph type="title"/>
          </p:nvPr>
        </p:nvSpPr>
        <p:spPr>
          <a:xfrm>
            <a:off x="913775" y="618518"/>
            <a:ext cx="10364451" cy="448284"/>
          </a:xfrm>
        </p:spPr>
        <p:txBody>
          <a:bodyPr>
            <a:normAutofit fontScale="90000"/>
          </a:bodyPr>
          <a:lstStyle/>
          <a:p>
            <a:r>
              <a:rPr lang="en-US" dirty="0" err="1">
                <a:solidFill>
                  <a:srgbClr val="FF0000"/>
                </a:solidFill>
              </a:rPr>
              <a:t>Shelach</a:t>
            </a:r>
            <a:r>
              <a:rPr lang="en-US" dirty="0">
                <a:solidFill>
                  <a:srgbClr val="FF0000"/>
                </a:solidFill>
              </a:rPr>
              <a:t> </a:t>
            </a:r>
            <a:r>
              <a:rPr lang="en-US" dirty="0" err="1">
                <a:solidFill>
                  <a:srgbClr val="FF0000"/>
                </a:solidFill>
              </a:rPr>
              <a:t>lecha</a:t>
            </a:r>
            <a:endParaRPr lang="en-AU" dirty="0">
              <a:solidFill>
                <a:srgbClr val="FF0000"/>
              </a:solidFill>
            </a:endParaRPr>
          </a:p>
        </p:txBody>
      </p:sp>
      <p:sp>
        <p:nvSpPr>
          <p:cNvPr id="3" name="Content Placeholder 2">
            <a:extLst>
              <a:ext uri="{FF2B5EF4-FFF2-40B4-BE49-F238E27FC236}">
                <a16:creationId xmlns:a16="http://schemas.microsoft.com/office/drawing/2014/main" id="{A6CEDBDD-3B33-2115-6569-F2F8E03D075A}"/>
              </a:ext>
            </a:extLst>
          </p:cNvPr>
          <p:cNvSpPr>
            <a:spLocks noGrp="1"/>
          </p:cNvSpPr>
          <p:nvPr>
            <p:ph sz="quarter" idx="13"/>
          </p:nvPr>
        </p:nvSpPr>
        <p:spPr>
          <a:xfrm>
            <a:off x="913774" y="1171852"/>
            <a:ext cx="10363826" cy="4619347"/>
          </a:xfrm>
        </p:spPr>
        <p:txBody>
          <a:bodyPr>
            <a:normAutofit/>
          </a:bodyPr>
          <a:lstStyle/>
          <a:p>
            <a:pPr algn="just"/>
            <a:r>
              <a:rPr lang="en-AU" sz="1800" dirty="0">
                <a:effectLst/>
                <a:latin typeface="Arial" panose="020B0604020202020204" pitchFamily="34" charset="0"/>
                <a:ea typeface="Calibri" panose="020F0502020204030204" pitchFamily="34" charset="0"/>
                <a:cs typeface="Arial" panose="020B0604020202020204" pitchFamily="34" charset="0"/>
              </a:rPr>
              <a:t>Yeshua </a:t>
            </a:r>
            <a:r>
              <a:rPr lang="en-AU" sz="1800" dirty="0" err="1">
                <a:effectLst/>
                <a:latin typeface="Arial" panose="020B0604020202020204" pitchFamily="34" charset="0"/>
                <a:ea typeface="Calibri" panose="020F0502020204030204" pitchFamily="34" charset="0"/>
                <a:cs typeface="Arial" panose="020B0604020202020204" pitchFamily="34" charset="0"/>
              </a:rPr>
              <a:t>HaMoshiach</a:t>
            </a:r>
            <a:r>
              <a:rPr lang="en-AU" sz="1800" dirty="0">
                <a:effectLst/>
                <a:latin typeface="Arial" panose="020B0604020202020204" pitchFamily="34" charset="0"/>
                <a:ea typeface="Calibri" panose="020F0502020204030204" pitchFamily="34" charset="0"/>
                <a:cs typeface="Arial" panose="020B0604020202020204" pitchFamily="34" charset="0"/>
              </a:rPr>
              <a:t> came to break down the walls of partition - between the Houses. sadly leaders have twisted His words, changed His character, and re-made Him into their own image. Let us take a deep breath, have a decent look in the mirror and return to the wonderful foundations of true biblical faith.</a:t>
            </a:r>
            <a:endParaRPr lang="en-AU"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1800" dirty="0">
                <a:effectLst/>
                <a:latin typeface="Arial" panose="020B0604020202020204" pitchFamily="34" charset="0"/>
                <a:ea typeface="Calibri" panose="020F0502020204030204" pitchFamily="34" charset="0"/>
                <a:cs typeface="Arial" panose="020B0604020202020204" pitchFamily="34" charset="0"/>
              </a:rPr>
              <a:t>If only Ephraim and Judah would work in partnership under the tenants of “Moshe” and “Aaron” to help bring the people of Israel home. Make no mistake this would please our heavenly Father… and done correctly bring glory to His name.  </a:t>
            </a:r>
            <a:endParaRPr lang="en-AU"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1800" dirty="0">
                <a:effectLst/>
                <a:latin typeface="Arial" panose="020B0604020202020204" pitchFamily="34" charset="0"/>
                <a:ea typeface="Calibri" panose="020F0502020204030204" pitchFamily="34" charset="0"/>
                <a:cs typeface="Arial" panose="020B0604020202020204" pitchFamily="34" charset="0"/>
              </a:rPr>
              <a:t>We serve a wonderful God, as there is no God like the God of Israel and no nation like the nation of Israel.</a:t>
            </a:r>
            <a:endParaRPr lang="en-AU" sz="1800" dirty="0">
              <a:effectLst/>
              <a:latin typeface="Calibri" panose="020F0502020204030204" pitchFamily="34" charset="0"/>
              <a:ea typeface="Calibri" panose="020F050202020403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1072013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BDF56-2959-1F6A-2BF7-E7590673994E}"/>
              </a:ext>
            </a:extLst>
          </p:cNvPr>
          <p:cNvSpPr>
            <a:spLocks noGrp="1"/>
          </p:cNvSpPr>
          <p:nvPr>
            <p:ph type="title"/>
          </p:nvPr>
        </p:nvSpPr>
        <p:spPr>
          <a:xfrm>
            <a:off x="913775" y="618518"/>
            <a:ext cx="10364451" cy="448284"/>
          </a:xfrm>
        </p:spPr>
        <p:txBody>
          <a:bodyPr>
            <a:normAutofit fontScale="90000"/>
          </a:bodyPr>
          <a:lstStyle/>
          <a:p>
            <a:r>
              <a:rPr lang="en-US" dirty="0" err="1">
                <a:solidFill>
                  <a:srgbClr val="FF0000"/>
                </a:solidFill>
              </a:rPr>
              <a:t>Shelach</a:t>
            </a:r>
            <a:r>
              <a:rPr lang="en-US" dirty="0">
                <a:solidFill>
                  <a:srgbClr val="FF0000"/>
                </a:solidFill>
              </a:rPr>
              <a:t> </a:t>
            </a:r>
            <a:r>
              <a:rPr lang="en-US" dirty="0" err="1">
                <a:solidFill>
                  <a:srgbClr val="FF0000"/>
                </a:solidFill>
              </a:rPr>
              <a:t>lecha</a:t>
            </a:r>
            <a:endParaRPr lang="en-AU" dirty="0">
              <a:solidFill>
                <a:srgbClr val="FF0000"/>
              </a:solidFill>
            </a:endParaRPr>
          </a:p>
        </p:txBody>
      </p:sp>
      <p:sp>
        <p:nvSpPr>
          <p:cNvPr id="3" name="Content Placeholder 2">
            <a:extLst>
              <a:ext uri="{FF2B5EF4-FFF2-40B4-BE49-F238E27FC236}">
                <a16:creationId xmlns:a16="http://schemas.microsoft.com/office/drawing/2014/main" id="{F6945E2E-EBCB-BD18-670E-DB966F5A50A9}"/>
              </a:ext>
            </a:extLst>
          </p:cNvPr>
          <p:cNvSpPr>
            <a:spLocks noGrp="1"/>
          </p:cNvSpPr>
          <p:nvPr>
            <p:ph sz="quarter" idx="13"/>
          </p:nvPr>
        </p:nvSpPr>
        <p:spPr>
          <a:xfrm>
            <a:off x="913774" y="1216242"/>
            <a:ext cx="10363826" cy="4574958"/>
          </a:xfrm>
        </p:spPr>
        <p:txBody>
          <a:bodyPr>
            <a:normAutofit lnSpcReduction="10000"/>
          </a:bodyPr>
          <a:lstStyle/>
          <a:p>
            <a:r>
              <a:rPr lang="en-US" i="1" cap="small" dirty="0">
                <a:solidFill>
                  <a:srgbClr val="FFFF00"/>
                </a:solidFill>
                <a:effectLst/>
              </a:rPr>
              <a:t> </a:t>
            </a:r>
            <a:r>
              <a:rPr lang="en-US" dirty="0">
                <a:solidFill>
                  <a:srgbClr val="FFFF00"/>
                </a:solidFill>
              </a:rPr>
              <a:t> And YHVH </a:t>
            </a:r>
            <a:r>
              <a:rPr lang="en-US" dirty="0" err="1">
                <a:solidFill>
                  <a:srgbClr val="FFFF00"/>
                </a:solidFill>
              </a:rPr>
              <a:t>spake</a:t>
            </a:r>
            <a:r>
              <a:rPr lang="en-US" dirty="0">
                <a:solidFill>
                  <a:srgbClr val="FFFF00"/>
                </a:solidFill>
              </a:rPr>
              <a:t> unto Moses, saying, </a:t>
            </a:r>
            <a:r>
              <a:rPr lang="en-US" baseline="30000" dirty="0">
                <a:solidFill>
                  <a:srgbClr val="FFFF00"/>
                </a:solidFill>
              </a:rPr>
              <a:t>2 </a:t>
            </a:r>
            <a:r>
              <a:rPr lang="en-US" dirty="0">
                <a:solidFill>
                  <a:srgbClr val="FFFF00"/>
                </a:solidFill>
              </a:rPr>
              <a:t>Send thou men, that they may search the land of Canaan, which I give unto the children of Israel: of every tribe of their fathers shall ye send a man, every one a ruler among them. </a:t>
            </a:r>
            <a:r>
              <a:rPr lang="en-US" baseline="30000" dirty="0">
                <a:solidFill>
                  <a:srgbClr val="FFFF00"/>
                </a:solidFill>
              </a:rPr>
              <a:t>3 </a:t>
            </a:r>
            <a:r>
              <a:rPr lang="en-US" dirty="0">
                <a:solidFill>
                  <a:srgbClr val="FFFF00"/>
                </a:solidFill>
              </a:rPr>
              <a:t>And Moses by the commandment of YHVH sent them from the wilderness of </a:t>
            </a:r>
            <a:r>
              <a:rPr lang="en-US" dirty="0" err="1">
                <a:solidFill>
                  <a:srgbClr val="FFFF00"/>
                </a:solidFill>
              </a:rPr>
              <a:t>Paran</a:t>
            </a:r>
            <a:r>
              <a:rPr lang="en-US" dirty="0">
                <a:solidFill>
                  <a:srgbClr val="FFFF00"/>
                </a:solidFill>
              </a:rPr>
              <a:t>: all those men </a:t>
            </a:r>
            <a:r>
              <a:rPr lang="en-US" i="1" dirty="0">
                <a:solidFill>
                  <a:srgbClr val="FFFF00"/>
                </a:solidFill>
              </a:rPr>
              <a:t>were</a:t>
            </a:r>
            <a:r>
              <a:rPr lang="en-US" dirty="0">
                <a:solidFill>
                  <a:srgbClr val="FFFF00"/>
                </a:solidFill>
              </a:rPr>
              <a:t> heads of the children of Israel. </a:t>
            </a:r>
            <a:r>
              <a:rPr lang="en-US" baseline="30000" dirty="0">
                <a:solidFill>
                  <a:srgbClr val="FFFF00"/>
                </a:solidFill>
              </a:rPr>
              <a:t>4 </a:t>
            </a:r>
            <a:r>
              <a:rPr lang="en-US" dirty="0">
                <a:solidFill>
                  <a:srgbClr val="FFFF00"/>
                </a:solidFill>
              </a:rPr>
              <a:t>And these </a:t>
            </a:r>
            <a:r>
              <a:rPr lang="en-US" i="1" dirty="0">
                <a:solidFill>
                  <a:srgbClr val="FFFF00"/>
                </a:solidFill>
              </a:rPr>
              <a:t>were</a:t>
            </a:r>
            <a:r>
              <a:rPr lang="en-US" dirty="0">
                <a:solidFill>
                  <a:srgbClr val="FFFF00"/>
                </a:solidFill>
              </a:rPr>
              <a:t> their names: of the tribe of Reuben, </a:t>
            </a:r>
            <a:r>
              <a:rPr lang="en-US" dirty="0" err="1">
                <a:solidFill>
                  <a:srgbClr val="FFFF00"/>
                </a:solidFill>
              </a:rPr>
              <a:t>Shammua</a:t>
            </a:r>
            <a:r>
              <a:rPr lang="en-US" dirty="0">
                <a:solidFill>
                  <a:srgbClr val="FFFF00"/>
                </a:solidFill>
              </a:rPr>
              <a:t> the son of </a:t>
            </a:r>
            <a:r>
              <a:rPr lang="en-US" dirty="0" err="1">
                <a:solidFill>
                  <a:srgbClr val="FFFF00"/>
                </a:solidFill>
              </a:rPr>
              <a:t>Zaccur</a:t>
            </a:r>
            <a:r>
              <a:rPr lang="en-US" dirty="0">
                <a:solidFill>
                  <a:srgbClr val="FFFF00"/>
                </a:solidFill>
              </a:rPr>
              <a:t>. </a:t>
            </a:r>
            <a:r>
              <a:rPr lang="en-US" baseline="30000" dirty="0">
                <a:solidFill>
                  <a:srgbClr val="FFFF00"/>
                </a:solidFill>
              </a:rPr>
              <a:t>5 </a:t>
            </a:r>
            <a:r>
              <a:rPr lang="en-US" dirty="0">
                <a:solidFill>
                  <a:srgbClr val="FFFF00"/>
                </a:solidFill>
              </a:rPr>
              <a:t>Of the tribe of Simeon, </a:t>
            </a:r>
            <a:r>
              <a:rPr lang="en-US" dirty="0" err="1">
                <a:solidFill>
                  <a:srgbClr val="FFFF00"/>
                </a:solidFill>
              </a:rPr>
              <a:t>Shaphat</a:t>
            </a:r>
            <a:r>
              <a:rPr lang="en-US" dirty="0">
                <a:solidFill>
                  <a:srgbClr val="FFFF00"/>
                </a:solidFill>
              </a:rPr>
              <a:t> the son of Hori. </a:t>
            </a:r>
            <a:r>
              <a:rPr lang="en-US" baseline="30000" dirty="0">
                <a:solidFill>
                  <a:srgbClr val="FFFF00"/>
                </a:solidFill>
              </a:rPr>
              <a:t>6 </a:t>
            </a:r>
            <a:r>
              <a:rPr lang="en-US" dirty="0">
                <a:solidFill>
                  <a:srgbClr val="FFFF00"/>
                </a:solidFill>
              </a:rPr>
              <a:t>Of the tribe of Judah, Caleb the son of </a:t>
            </a:r>
            <a:r>
              <a:rPr lang="en-US" dirty="0" err="1">
                <a:solidFill>
                  <a:srgbClr val="FFFF00"/>
                </a:solidFill>
              </a:rPr>
              <a:t>Jephunneh</a:t>
            </a:r>
            <a:r>
              <a:rPr lang="en-US" dirty="0">
                <a:solidFill>
                  <a:srgbClr val="FFFF00"/>
                </a:solidFill>
              </a:rPr>
              <a:t>. </a:t>
            </a:r>
            <a:r>
              <a:rPr lang="en-US" baseline="30000" dirty="0">
                <a:solidFill>
                  <a:srgbClr val="FFFF00"/>
                </a:solidFill>
              </a:rPr>
              <a:t>7 </a:t>
            </a:r>
            <a:r>
              <a:rPr lang="en-US" dirty="0">
                <a:solidFill>
                  <a:srgbClr val="FFFF00"/>
                </a:solidFill>
              </a:rPr>
              <a:t>Of the tribe of Issachar, </a:t>
            </a:r>
            <a:r>
              <a:rPr lang="en-US" dirty="0" err="1">
                <a:solidFill>
                  <a:srgbClr val="FFFF00"/>
                </a:solidFill>
              </a:rPr>
              <a:t>Igal</a:t>
            </a:r>
            <a:r>
              <a:rPr lang="en-US" dirty="0">
                <a:solidFill>
                  <a:srgbClr val="FFFF00"/>
                </a:solidFill>
              </a:rPr>
              <a:t> the son of Joseph. </a:t>
            </a:r>
            <a:r>
              <a:rPr lang="en-US" baseline="30000" dirty="0">
                <a:solidFill>
                  <a:srgbClr val="FFFF00"/>
                </a:solidFill>
              </a:rPr>
              <a:t>8 </a:t>
            </a:r>
            <a:r>
              <a:rPr lang="en-US" dirty="0">
                <a:solidFill>
                  <a:srgbClr val="FFFF00"/>
                </a:solidFill>
              </a:rPr>
              <a:t>Of the tribe of Ephraim, </a:t>
            </a:r>
            <a:r>
              <a:rPr lang="en-US" dirty="0" err="1">
                <a:solidFill>
                  <a:srgbClr val="FFFF00"/>
                </a:solidFill>
              </a:rPr>
              <a:t>Oshea</a:t>
            </a:r>
            <a:r>
              <a:rPr lang="en-US" dirty="0">
                <a:solidFill>
                  <a:srgbClr val="FFFF00"/>
                </a:solidFill>
              </a:rPr>
              <a:t> the son of Nun. </a:t>
            </a:r>
            <a:r>
              <a:rPr lang="en-US" baseline="30000" dirty="0">
                <a:solidFill>
                  <a:srgbClr val="FFFF00"/>
                </a:solidFill>
              </a:rPr>
              <a:t>9 </a:t>
            </a:r>
            <a:r>
              <a:rPr lang="en-US" dirty="0">
                <a:solidFill>
                  <a:srgbClr val="FFFF00"/>
                </a:solidFill>
              </a:rPr>
              <a:t>Of the tribe of Benjamin, </a:t>
            </a:r>
            <a:r>
              <a:rPr lang="en-US" dirty="0" err="1">
                <a:solidFill>
                  <a:srgbClr val="FFFF00"/>
                </a:solidFill>
              </a:rPr>
              <a:t>Palti</a:t>
            </a:r>
            <a:r>
              <a:rPr lang="en-US" dirty="0">
                <a:solidFill>
                  <a:srgbClr val="FFFF00"/>
                </a:solidFill>
              </a:rPr>
              <a:t> the son of </a:t>
            </a:r>
            <a:r>
              <a:rPr lang="en-US" dirty="0" err="1">
                <a:solidFill>
                  <a:srgbClr val="FFFF00"/>
                </a:solidFill>
              </a:rPr>
              <a:t>Raphu</a:t>
            </a:r>
            <a:r>
              <a:rPr lang="en-US" dirty="0">
                <a:solidFill>
                  <a:srgbClr val="FFFF00"/>
                </a:solidFill>
              </a:rPr>
              <a:t>. </a:t>
            </a:r>
            <a:r>
              <a:rPr lang="en-US" baseline="30000" dirty="0">
                <a:solidFill>
                  <a:srgbClr val="FFFF00"/>
                </a:solidFill>
              </a:rPr>
              <a:t>10 </a:t>
            </a:r>
            <a:r>
              <a:rPr lang="en-US" dirty="0">
                <a:solidFill>
                  <a:srgbClr val="FFFF00"/>
                </a:solidFill>
              </a:rPr>
              <a:t>Of the tribe of Zebulun, Gaddiel the son of </a:t>
            </a:r>
            <a:r>
              <a:rPr lang="en-US" dirty="0" err="1">
                <a:solidFill>
                  <a:srgbClr val="FFFF00"/>
                </a:solidFill>
              </a:rPr>
              <a:t>Sodi</a:t>
            </a:r>
            <a:r>
              <a:rPr lang="en-US" dirty="0">
                <a:solidFill>
                  <a:srgbClr val="FFFF00"/>
                </a:solidFill>
              </a:rPr>
              <a:t>. </a:t>
            </a:r>
            <a:r>
              <a:rPr lang="en-US" baseline="30000" dirty="0">
                <a:solidFill>
                  <a:srgbClr val="FFFF00"/>
                </a:solidFill>
              </a:rPr>
              <a:t>11 </a:t>
            </a:r>
            <a:r>
              <a:rPr lang="en-US" dirty="0">
                <a:solidFill>
                  <a:srgbClr val="FFFF00"/>
                </a:solidFill>
              </a:rPr>
              <a:t>Of the tribe of Joseph, </a:t>
            </a:r>
            <a:r>
              <a:rPr lang="en-US" i="1" dirty="0">
                <a:solidFill>
                  <a:srgbClr val="FFFF00"/>
                </a:solidFill>
              </a:rPr>
              <a:t>namely</a:t>
            </a:r>
            <a:r>
              <a:rPr lang="en-US" dirty="0">
                <a:solidFill>
                  <a:srgbClr val="FFFF00"/>
                </a:solidFill>
              </a:rPr>
              <a:t>, of the tribe of Manasseh, Gaddi the son of Susi. </a:t>
            </a:r>
            <a:r>
              <a:rPr lang="en-US" baseline="30000" dirty="0">
                <a:solidFill>
                  <a:srgbClr val="FFFF00"/>
                </a:solidFill>
              </a:rPr>
              <a:t>12 </a:t>
            </a:r>
            <a:r>
              <a:rPr lang="en-US" dirty="0">
                <a:solidFill>
                  <a:srgbClr val="FFFF00"/>
                </a:solidFill>
              </a:rPr>
              <a:t>Of the tribe of Dan, </a:t>
            </a:r>
            <a:r>
              <a:rPr lang="en-US" dirty="0" err="1">
                <a:solidFill>
                  <a:srgbClr val="FFFF00"/>
                </a:solidFill>
              </a:rPr>
              <a:t>Ammiel</a:t>
            </a:r>
            <a:r>
              <a:rPr lang="en-US" dirty="0">
                <a:solidFill>
                  <a:srgbClr val="FFFF00"/>
                </a:solidFill>
              </a:rPr>
              <a:t> the son of </a:t>
            </a:r>
            <a:r>
              <a:rPr lang="en-US" dirty="0" err="1">
                <a:solidFill>
                  <a:srgbClr val="FFFF00"/>
                </a:solidFill>
              </a:rPr>
              <a:t>Gemalli</a:t>
            </a:r>
            <a:r>
              <a:rPr lang="en-US" dirty="0">
                <a:solidFill>
                  <a:srgbClr val="FFFF00"/>
                </a:solidFill>
              </a:rPr>
              <a:t>. </a:t>
            </a:r>
            <a:r>
              <a:rPr lang="en-US" baseline="30000" dirty="0">
                <a:solidFill>
                  <a:srgbClr val="FFFF00"/>
                </a:solidFill>
              </a:rPr>
              <a:t>13 </a:t>
            </a:r>
            <a:r>
              <a:rPr lang="en-US" dirty="0">
                <a:solidFill>
                  <a:srgbClr val="FFFF00"/>
                </a:solidFill>
              </a:rPr>
              <a:t>Of the tribe of Asher, </a:t>
            </a:r>
            <a:r>
              <a:rPr lang="en-US" dirty="0" err="1">
                <a:solidFill>
                  <a:srgbClr val="FFFF00"/>
                </a:solidFill>
              </a:rPr>
              <a:t>Sethur</a:t>
            </a:r>
            <a:r>
              <a:rPr lang="en-US" dirty="0">
                <a:solidFill>
                  <a:srgbClr val="FFFF00"/>
                </a:solidFill>
              </a:rPr>
              <a:t> the son of Michael. </a:t>
            </a:r>
            <a:r>
              <a:rPr lang="en-US" baseline="30000" dirty="0">
                <a:solidFill>
                  <a:srgbClr val="FFFF00"/>
                </a:solidFill>
              </a:rPr>
              <a:t>14 </a:t>
            </a:r>
            <a:r>
              <a:rPr lang="en-US" dirty="0">
                <a:solidFill>
                  <a:srgbClr val="FFFF00"/>
                </a:solidFill>
              </a:rPr>
              <a:t>Of the tribe of Naphtali, </a:t>
            </a:r>
            <a:r>
              <a:rPr lang="en-US" dirty="0" err="1">
                <a:solidFill>
                  <a:srgbClr val="FFFF00"/>
                </a:solidFill>
              </a:rPr>
              <a:t>Nahbi</a:t>
            </a:r>
            <a:r>
              <a:rPr lang="en-US" dirty="0">
                <a:solidFill>
                  <a:srgbClr val="FFFF00"/>
                </a:solidFill>
              </a:rPr>
              <a:t> the son of </a:t>
            </a:r>
            <a:r>
              <a:rPr lang="en-US" dirty="0" err="1">
                <a:solidFill>
                  <a:srgbClr val="FFFF00"/>
                </a:solidFill>
              </a:rPr>
              <a:t>Vophsi</a:t>
            </a:r>
            <a:r>
              <a:rPr lang="en-US" dirty="0">
                <a:solidFill>
                  <a:srgbClr val="FFFF00"/>
                </a:solidFill>
              </a:rPr>
              <a:t>. </a:t>
            </a:r>
            <a:r>
              <a:rPr lang="en-US" baseline="30000" dirty="0">
                <a:solidFill>
                  <a:srgbClr val="FFFF00"/>
                </a:solidFill>
              </a:rPr>
              <a:t>15 </a:t>
            </a:r>
            <a:r>
              <a:rPr lang="en-US" dirty="0">
                <a:solidFill>
                  <a:srgbClr val="FFFF00"/>
                </a:solidFill>
              </a:rPr>
              <a:t>Of the tribe of Gad, </a:t>
            </a:r>
            <a:r>
              <a:rPr lang="en-US" dirty="0" err="1">
                <a:solidFill>
                  <a:srgbClr val="FFFF00"/>
                </a:solidFill>
              </a:rPr>
              <a:t>Geuel</a:t>
            </a:r>
            <a:r>
              <a:rPr lang="en-US" dirty="0">
                <a:solidFill>
                  <a:srgbClr val="FFFF00"/>
                </a:solidFill>
              </a:rPr>
              <a:t> the son of Machi. </a:t>
            </a:r>
          </a:p>
          <a:p>
            <a:endParaRPr lang="en-AU" dirty="0"/>
          </a:p>
        </p:txBody>
      </p:sp>
    </p:spTree>
    <p:extLst>
      <p:ext uri="{BB962C8B-B14F-4D97-AF65-F5344CB8AC3E}">
        <p14:creationId xmlns:p14="http://schemas.microsoft.com/office/powerpoint/2010/main" val="3181713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40A24-F1EC-7B72-2979-DA611DE2963B}"/>
              </a:ext>
            </a:extLst>
          </p:cNvPr>
          <p:cNvSpPr>
            <a:spLocks noGrp="1"/>
          </p:cNvSpPr>
          <p:nvPr>
            <p:ph type="title"/>
          </p:nvPr>
        </p:nvSpPr>
        <p:spPr>
          <a:xfrm>
            <a:off x="913775" y="618518"/>
            <a:ext cx="10364451" cy="448284"/>
          </a:xfrm>
        </p:spPr>
        <p:txBody>
          <a:bodyPr>
            <a:normAutofit fontScale="90000"/>
          </a:bodyPr>
          <a:lstStyle/>
          <a:p>
            <a:r>
              <a:rPr lang="en-US" dirty="0" err="1">
                <a:solidFill>
                  <a:srgbClr val="FF0000"/>
                </a:solidFill>
              </a:rPr>
              <a:t>Shelach</a:t>
            </a:r>
            <a:r>
              <a:rPr lang="en-US" dirty="0">
                <a:solidFill>
                  <a:srgbClr val="FF0000"/>
                </a:solidFill>
              </a:rPr>
              <a:t> </a:t>
            </a:r>
            <a:r>
              <a:rPr lang="en-US" dirty="0" err="1">
                <a:solidFill>
                  <a:srgbClr val="FF0000"/>
                </a:solidFill>
              </a:rPr>
              <a:t>lecha</a:t>
            </a:r>
            <a:endParaRPr lang="en-AU" dirty="0">
              <a:solidFill>
                <a:srgbClr val="FF0000"/>
              </a:solidFill>
            </a:endParaRPr>
          </a:p>
        </p:txBody>
      </p:sp>
      <p:sp>
        <p:nvSpPr>
          <p:cNvPr id="3" name="Content Placeholder 2">
            <a:extLst>
              <a:ext uri="{FF2B5EF4-FFF2-40B4-BE49-F238E27FC236}">
                <a16:creationId xmlns:a16="http://schemas.microsoft.com/office/drawing/2014/main" id="{F2CEA05B-74E2-CA57-3E8B-3CA06BCEBA90}"/>
              </a:ext>
            </a:extLst>
          </p:cNvPr>
          <p:cNvSpPr>
            <a:spLocks noGrp="1"/>
          </p:cNvSpPr>
          <p:nvPr>
            <p:ph sz="quarter" idx="13"/>
          </p:nvPr>
        </p:nvSpPr>
        <p:spPr>
          <a:xfrm>
            <a:off x="913774" y="1066802"/>
            <a:ext cx="10363826" cy="4724397"/>
          </a:xfrm>
        </p:spPr>
        <p:txBody>
          <a:bodyPr>
            <a:normAutofit lnSpcReduction="10000"/>
          </a:bodyPr>
          <a:lstStyle/>
          <a:p>
            <a:r>
              <a:rPr lang="en-US" dirty="0">
                <a:solidFill>
                  <a:srgbClr val="FFFF00"/>
                </a:solidFill>
              </a:rPr>
              <a:t>These </a:t>
            </a:r>
            <a:r>
              <a:rPr lang="en-US" i="1" dirty="0">
                <a:solidFill>
                  <a:srgbClr val="FFFF00"/>
                </a:solidFill>
              </a:rPr>
              <a:t>are</a:t>
            </a:r>
            <a:r>
              <a:rPr lang="en-US" dirty="0">
                <a:solidFill>
                  <a:srgbClr val="FFFF00"/>
                </a:solidFill>
              </a:rPr>
              <a:t> the names of the men which Moses sent to spy out the land. And Moses called </a:t>
            </a:r>
            <a:r>
              <a:rPr lang="en-US" dirty="0" err="1">
                <a:solidFill>
                  <a:srgbClr val="FFFF00"/>
                </a:solidFill>
              </a:rPr>
              <a:t>Oshea</a:t>
            </a:r>
            <a:r>
              <a:rPr lang="en-US" dirty="0">
                <a:solidFill>
                  <a:srgbClr val="FFFF00"/>
                </a:solidFill>
              </a:rPr>
              <a:t> the son of Nun Jehoshua. </a:t>
            </a:r>
            <a:r>
              <a:rPr lang="en-US" baseline="30000" dirty="0">
                <a:solidFill>
                  <a:srgbClr val="FFFF00"/>
                </a:solidFill>
              </a:rPr>
              <a:t>17 </a:t>
            </a:r>
            <a:r>
              <a:rPr lang="en-US" dirty="0">
                <a:solidFill>
                  <a:srgbClr val="FFFF00"/>
                </a:solidFill>
              </a:rPr>
              <a:t>And Moses sent them to spy out the land of Canaan, and said unto them, Get you up this </a:t>
            </a:r>
            <a:r>
              <a:rPr lang="en-US" i="1" dirty="0">
                <a:solidFill>
                  <a:srgbClr val="FFFF00"/>
                </a:solidFill>
              </a:rPr>
              <a:t>way</a:t>
            </a:r>
            <a:r>
              <a:rPr lang="en-US" dirty="0">
                <a:solidFill>
                  <a:srgbClr val="FFFF00"/>
                </a:solidFill>
              </a:rPr>
              <a:t> southward, and go up into the mountain: </a:t>
            </a:r>
            <a:r>
              <a:rPr lang="en-US" baseline="30000" dirty="0">
                <a:solidFill>
                  <a:srgbClr val="FFFF00"/>
                </a:solidFill>
              </a:rPr>
              <a:t>18 </a:t>
            </a:r>
            <a:r>
              <a:rPr lang="en-US" dirty="0">
                <a:solidFill>
                  <a:srgbClr val="FFFF00"/>
                </a:solidFill>
              </a:rPr>
              <a:t>and see the land, what it </a:t>
            </a:r>
            <a:r>
              <a:rPr lang="en-US" i="1" dirty="0">
                <a:solidFill>
                  <a:srgbClr val="FFFF00"/>
                </a:solidFill>
              </a:rPr>
              <a:t>is</a:t>
            </a:r>
            <a:r>
              <a:rPr lang="en-US" dirty="0">
                <a:solidFill>
                  <a:srgbClr val="FFFF00"/>
                </a:solidFill>
              </a:rPr>
              <a:t>; and the people that dwelleth therein, whether they </a:t>
            </a:r>
            <a:r>
              <a:rPr lang="en-US" i="1" dirty="0">
                <a:solidFill>
                  <a:srgbClr val="FFFF00"/>
                </a:solidFill>
              </a:rPr>
              <a:t>be</a:t>
            </a:r>
            <a:r>
              <a:rPr lang="en-US" dirty="0">
                <a:solidFill>
                  <a:srgbClr val="FFFF00"/>
                </a:solidFill>
              </a:rPr>
              <a:t> strong or weak, few or many; </a:t>
            </a:r>
            <a:r>
              <a:rPr lang="en-US" baseline="30000" dirty="0">
                <a:solidFill>
                  <a:srgbClr val="FFFF00"/>
                </a:solidFill>
              </a:rPr>
              <a:t>19 </a:t>
            </a:r>
            <a:r>
              <a:rPr lang="en-US" dirty="0">
                <a:solidFill>
                  <a:srgbClr val="FFFF00"/>
                </a:solidFill>
              </a:rPr>
              <a:t>and what the land </a:t>
            </a:r>
            <a:r>
              <a:rPr lang="en-US" i="1" dirty="0">
                <a:solidFill>
                  <a:srgbClr val="FFFF00"/>
                </a:solidFill>
              </a:rPr>
              <a:t>is</a:t>
            </a:r>
            <a:r>
              <a:rPr lang="en-US" dirty="0">
                <a:solidFill>
                  <a:srgbClr val="FFFF00"/>
                </a:solidFill>
              </a:rPr>
              <a:t> that they dwell in, whether it </a:t>
            </a:r>
            <a:r>
              <a:rPr lang="en-US" i="1" dirty="0">
                <a:solidFill>
                  <a:srgbClr val="FFFF00"/>
                </a:solidFill>
              </a:rPr>
              <a:t>be</a:t>
            </a:r>
            <a:r>
              <a:rPr lang="en-US" dirty="0">
                <a:solidFill>
                  <a:srgbClr val="FFFF00"/>
                </a:solidFill>
              </a:rPr>
              <a:t> good or bad; and what cities </a:t>
            </a:r>
            <a:r>
              <a:rPr lang="en-US" i="1" dirty="0">
                <a:solidFill>
                  <a:srgbClr val="FFFF00"/>
                </a:solidFill>
              </a:rPr>
              <a:t>they be</a:t>
            </a:r>
            <a:r>
              <a:rPr lang="en-US" dirty="0">
                <a:solidFill>
                  <a:srgbClr val="FFFF00"/>
                </a:solidFill>
              </a:rPr>
              <a:t> that they dwell in, whether in tents, or in strong holds; </a:t>
            </a:r>
            <a:r>
              <a:rPr lang="en-US" baseline="30000" dirty="0">
                <a:solidFill>
                  <a:srgbClr val="FFFF00"/>
                </a:solidFill>
              </a:rPr>
              <a:t>20 </a:t>
            </a:r>
            <a:r>
              <a:rPr lang="en-US" dirty="0">
                <a:solidFill>
                  <a:srgbClr val="FFFF00"/>
                </a:solidFill>
              </a:rPr>
              <a:t>and what the land </a:t>
            </a:r>
            <a:r>
              <a:rPr lang="en-US" i="1" dirty="0">
                <a:solidFill>
                  <a:srgbClr val="FFFF00"/>
                </a:solidFill>
              </a:rPr>
              <a:t>is</a:t>
            </a:r>
            <a:r>
              <a:rPr lang="en-US" dirty="0">
                <a:solidFill>
                  <a:srgbClr val="FFFF00"/>
                </a:solidFill>
              </a:rPr>
              <a:t>, whether it </a:t>
            </a:r>
            <a:r>
              <a:rPr lang="en-US" i="1" dirty="0">
                <a:solidFill>
                  <a:srgbClr val="FFFF00"/>
                </a:solidFill>
              </a:rPr>
              <a:t>be</a:t>
            </a:r>
            <a:r>
              <a:rPr lang="en-US" dirty="0">
                <a:solidFill>
                  <a:srgbClr val="FFFF00"/>
                </a:solidFill>
              </a:rPr>
              <a:t> fat or lean, whether there be wood therein, or not. And be ye of good courage, and bring of the fruit of the land. Now the time </a:t>
            </a:r>
            <a:r>
              <a:rPr lang="en-US" i="1" dirty="0">
                <a:solidFill>
                  <a:srgbClr val="FFFF00"/>
                </a:solidFill>
              </a:rPr>
              <a:t>was</a:t>
            </a:r>
            <a:r>
              <a:rPr lang="en-US" dirty="0">
                <a:solidFill>
                  <a:srgbClr val="FFFF00"/>
                </a:solidFill>
              </a:rPr>
              <a:t> the time of the </a:t>
            </a:r>
            <a:r>
              <a:rPr lang="en-US" dirty="0" err="1">
                <a:solidFill>
                  <a:srgbClr val="FFFF00"/>
                </a:solidFill>
              </a:rPr>
              <a:t>firstripe</a:t>
            </a:r>
            <a:r>
              <a:rPr lang="en-US" dirty="0">
                <a:solidFill>
                  <a:srgbClr val="FFFF00"/>
                </a:solidFill>
              </a:rPr>
              <a:t> grapes. </a:t>
            </a:r>
            <a:r>
              <a:rPr lang="en-US" baseline="30000" dirty="0">
                <a:solidFill>
                  <a:srgbClr val="FFFF00"/>
                </a:solidFill>
              </a:rPr>
              <a:t>21 </a:t>
            </a:r>
            <a:r>
              <a:rPr lang="en-US" dirty="0">
                <a:solidFill>
                  <a:srgbClr val="FFFF00"/>
                </a:solidFill>
              </a:rPr>
              <a:t>So they went up, and searched the land from the wilderness of Zin unto </a:t>
            </a:r>
            <a:r>
              <a:rPr lang="en-US" dirty="0" err="1">
                <a:solidFill>
                  <a:srgbClr val="FFFF00"/>
                </a:solidFill>
              </a:rPr>
              <a:t>Rehob</a:t>
            </a:r>
            <a:r>
              <a:rPr lang="en-US" dirty="0">
                <a:solidFill>
                  <a:srgbClr val="FFFF00"/>
                </a:solidFill>
              </a:rPr>
              <a:t>, as men come to Hamath. </a:t>
            </a:r>
            <a:r>
              <a:rPr lang="en-US" baseline="30000" dirty="0">
                <a:solidFill>
                  <a:srgbClr val="FFFF00"/>
                </a:solidFill>
              </a:rPr>
              <a:t>22 </a:t>
            </a:r>
            <a:r>
              <a:rPr lang="en-US" dirty="0">
                <a:solidFill>
                  <a:srgbClr val="FFFF00"/>
                </a:solidFill>
              </a:rPr>
              <a:t>And they ascended by the south, and came unto Hebron; where </a:t>
            </a:r>
            <a:r>
              <a:rPr lang="en-US" dirty="0" err="1">
                <a:solidFill>
                  <a:srgbClr val="FFFF00"/>
                </a:solidFill>
              </a:rPr>
              <a:t>Ahiman</a:t>
            </a:r>
            <a:r>
              <a:rPr lang="en-US" dirty="0">
                <a:solidFill>
                  <a:srgbClr val="FFFF00"/>
                </a:solidFill>
              </a:rPr>
              <a:t>, </a:t>
            </a:r>
            <a:r>
              <a:rPr lang="en-US" dirty="0" err="1">
                <a:solidFill>
                  <a:srgbClr val="FFFF00"/>
                </a:solidFill>
              </a:rPr>
              <a:t>Sheshai</a:t>
            </a:r>
            <a:r>
              <a:rPr lang="en-US" dirty="0">
                <a:solidFill>
                  <a:srgbClr val="FFFF00"/>
                </a:solidFill>
              </a:rPr>
              <a:t>, and </a:t>
            </a:r>
            <a:r>
              <a:rPr lang="en-US" dirty="0" err="1">
                <a:solidFill>
                  <a:srgbClr val="FFFF00"/>
                </a:solidFill>
              </a:rPr>
              <a:t>Talmai</a:t>
            </a:r>
            <a:r>
              <a:rPr lang="en-US" dirty="0">
                <a:solidFill>
                  <a:srgbClr val="FFFF00"/>
                </a:solidFill>
              </a:rPr>
              <a:t>, the children of Anak, </a:t>
            </a:r>
            <a:r>
              <a:rPr lang="en-US" i="1" dirty="0">
                <a:solidFill>
                  <a:srgbClr val="FFFF00"/>
                </a:solidFill>
              </a:rPr>
              <a:t>were.</a:t>
            </a:r>
            <a:r>
              <a:rPr lang="en-US" dirty="0">
                <a:solidFill>
                  <a:srgbClr val="FFFF00"/>
                </a:solidFill>
              </a:rPr>
              <a:t> (Now Hebron was built seven years before </a:t>
            </a:r>
            <a:r>
              <a:rPr lang="en-US" dirty="0" err="1">
                <a:solidFill>
                  <a:srgbClr val="FFFF00"/>
                </a:solidFill>
              </a:rPr>
              <a:t>Zoan</a:t>
            </a:r>
            <a:r>
              <a:rPr lang="en-US" dirty="0">
                <a:solidFill>
                  <a:srgbClr val="FFFF00"/>
                </a:solidFill>
              </a:rPr>
              <a:t> in Egypt.) </a:t>
            </a:r>
          </a:p>
          <a:p>
            <a:endParaRPr lang="en-AU" dirty="0"/>
          </a:p>
        </p:txBody>
      </p:sp>
    </p:spTree>
    <p:extLst>
      <p:ext uri="{BB962C8B-B14F-4D97-AF65-F5344CB8AC3E}">
        <p14:creationId xmlns:p14="http://schemas.microsoft.com/office/powerpoint/2010/main" val="52776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D3BD4-AFBE-7540-6E2B-3EB240796BDD}"/>
              </a:ext>
            </a:extLst>
          </p:cNvPr>
          <p:cNvSpPr>
            <a:spLocks noGrp="1"/>
          </p:cNvSpPr>
          <p:nvPr>
            <p:ph type="title"/>
          </p:nvPr>
        </p:nvSpPr>
        <p:spPr>
          <a:xfrm>
            <a:off x="913775" y="618518"/>
            <a:ext cx="10364451" cy="366904"/>
          </a:xfrm>
        </p:spPr>
        <p:txBody>
          <a:bodyPr>
            <a:normAutofit fontScale="90000"/>
          </a:bodyPr>
          <a:lstStyle/>
          <a:p>
            <a:r>
              <a:rPr lang="en-US" dirty="0" err="1">
                <a:solidFill>
                  <a:srgbClr val="FF0000"/>
                </a:solidFill>
              </a:rPr>
              <a:t>Shelach</a:t>
            </a:r>
            <a:r>
              <a:rPr lang="en-US" dirty="0">
                <a:solidFill>
                  <a:srgbClr val="FF0000"/>
                </a:solidFill>
              </a:rPr>
              <a:t> </a:t>
            </a:r>
            <a:r>
              <a:rPr lang="en-US" dirty="0" err="1">
                <a:solidFill>
                  <a:srgbClr val="FF0000"/>
                </a:solidFill>
              </a:rPr>
              <a:t>lecha</a:t>
            </a:r>
            <a:endParaRPr lang="en-AU" dirty="0">
              <a:solidFill>
                <a:srgbClr val="FF0000"/>
              </a:solidFill>
            </a:endParaRPr>
          </a:p>
        </p:txBody>
      </p:sp>
      <p:sp>
        <p:nvSpPr>
          <p:cNvPr id="3" name="Content Placeholder 2">
            <a:extLst>
              <a:ext uri="{FF2B5EF4-FFF2-40B4-BE49-F238E27FC236}">
                <a16:creationId xmlns:a16="http://schemas.microsoft.com/office/drawing/2014/main" id="{5863B7F3-784A-31E6-A4E9-0B66C899FFE0}"/>
              </a:ext>
            </a:extLst>
          </p:cNvPr>
          <p:cNvSpPr>
            <a:spLocks noGrp="1"/>
          </p:cNvSpPr>
          <p:nvPr>
            <p:ph sz="quarter" idx="13"/>
          </p:nvPr>
        </p:nvSpPr>
        <p:spPr>
          <a:xfrm>
            <a:off x="913774" y="1083076"/>
            <a:ext cx="10363826" cy="4708123"/>
          </a:xfrm>
        </p:spPr>
        <p:txBody>
          <a:bodyPr/>
          <a:lstStyle/>
          <a:p>
            <a:r>
              <a:rPr lang="en-US" dirty="0">
                <a:solidFill>
                  <a:srgbClr val="FFFF00"/>
                </a:solidFill>
              </a:rPr>
              <a:t>And they came unto the brook of </a:t>
            </a:r>
            <a:r>
              <a:rPr lang="en-US" dirty="0" err="1">
                <a:solidFill>
                  <a:srgbClr val="FFFF00"/>
                </a:solidFill>
              </a:rPr>
              <a:t>Eshcol</a:t>
            </a:r>
            <a:r>
              <a:rPr lang="en-US" dirty="0">
                <a:solidFill>
                  <a:srgbClr val="FFFF00"/>
                </a:solidFill>
              </a:rPr>
              <a:t>, and cut down from thence a branch with one cluster of grapes, and they bare it between two upon a staff; and </a:t>
            </a:r>
            <a:r>
              <a:rPr lang="en-US" i="1" dirty="0">
                <a:solidFill>
                  <a:srgbClr val="FFFF00"/>
                </a:solidFill>
              </a:rPr>
              <a:t>they brought</a:t>
            </a:r>
            <a:r>
              <a:rPr lang="en-US" dirty="0">
                <a:solidFill>
                  <a:srgbClr val="FFFF00"/>
                </a:solidFill>
              </a:rPr>
              <a:t> of the pomegranates, and of the figs. </a:t>
            </a:r>
            <a:r>
              <a:rPr lang="en-US" baseline="30000" dirty="0">
                <a:solidFill>
                  <a:srgbClr val="FFFF00"/>
                </a:solidFill>
              </a:rPr>
              <a:t>24 </a:t>
            </a:r>
            <a:r>
              <a:rPr lang="en-US" dirty="0">
                <a:solidFill>
                  <a:srgbClr val="FFFF00"/>
                </a:solidFill>
              </a:rPr>
              <a:t>The place was called the brook </a:t>
            </a:r>
            <a:r>
              <a:rPr lang="en-US" dirty="0" err="1">
                <a:solidFill>
                  <a:srgbClr val="FFFF00"/>
                </a:solidFill>
              </a:rPr>
              <a:t>Eshcol</a:t>
            </a:r>
            <a:r>
              <a:rPr lang="en-US" dirty="0">
                <a:solidFill>
                  <a:srgbClr val="FFFF00"/>
                </a:solidFill>
              </a:rPr>
              <a:t>, because of the cluster of grapes which the children of Israel cut down from thence. </a:t>
            </a:r>
            <a:r>
              <a:rPr lang="en-US" baseline="30000" dirty="0">
                <a:solidFill>
                  <a:srgbClr val="FFFF00"/>
                </a:solidFill>
              </a:rPr>
              <a:t>25 </a:t>
            </a:r>
            <a:r>
              <a:rPr lang="en-US" dirty="0">
                <a:solidFill>
                  <a:srgbClr val="FFFF00"/>
                </a:solidFill>
              </a:rPr>
              <a:t>And they returned from searching of the land after forty days. </a:t>
            </a:r>
            <a:r>
              <a:rPr lang="en-US" baseline="30000" dirty="0">
                <a:solidFill>
                  <a:srgbClr val="FFFF00"/>
                </a:solidFill>
              </a:rPr>
              <a:t>26 </a:t>
            </a:r>
            <a:r>
              <a:rPr lang="en-US" dirty="0">
                <a:solidFill>
                  <a:srgbClr val="FFFF00"/>
                </a:solidFill>
              </a:rPr>
              <a:t>And they went and came to Moses, and to Aaron, and to all the congregation of the children of Israel, unto the wilderness of </a:t>
            </a:r>
            <a:r>
              <a:rPr lang="en-US" dirty="0" err="1">
                <a:solidFill>
                  <a:srgbClr val="FFFF00"/>
                </a:solidFill>
              </a:rPr>
              <a:t>Paran</a:t>
            </a:r>
            <a:r>
              <a:rPr lang="en-US" dirty="0">
                <a:solidFill>
                  <a:srgbClr val="FFFF00"/>
                </a:solidFill>
              </a:rPr>
              <a:t>, to Kadesh; and brought back word unto them, and unto all the congregation, and shewed them the fruit of the land. </a:t>
            </a:r>
            <a:r>
              <a:rPr lang="en-US" baseline="30000" dirty="0">
                <a:solidFill>
                  <a:srgbClr val="FFFF00"/>
                </a:solidFill>
              </a:rPr>
              <a:t>27 </a:t>
            </a:r>
            <a:r>
              <a:rPr lang="en-US" dirty="0">
                <a:solidFill>
                  <a:srgbClr val="FFFF00"/>
                </a:solidFill>
              </a:rPr>
              <a:t>And they told him, and said, We came unto the land whither thou </a:t>
            </a:r>
            <a:r>
              <a:rPr lang="en-US" dirty="0" err="1">
                <a:solidFill>
                  <a:srgbClr val="FFFF00"/>
                </a:solidFill>
              </a:rPr>
              <a:t>sentest</a:t>
            </a:r>
            <a:r>
              <a:rPr lang="en-US" dirty="0">
                <a:solidFill>
                  <a:srgbClr val="FFFF00"/>
                </a:solidFill>
              </a:rPr>
              <a:t> us, and surely it </a:t>
            </a:r>
            <a:r>
              <a:rPr lang="en-US" dirty="0" err="1">
                <a:solidFill>
                  <a:srgbClr val="FFFF00"/>
                </a:solidFill>
              </a:rPr>
              <a:t>floweth</a:t>
            </a:r>
            <a:r>
              <a:rPr lang="en-US" dirty="0">
                <a:solidFill>
                  <a:srgbClr val="FFFF00"/>
                </a:solidFill>
              </a:rPr>
              <a:t> with milk and honey; and this </a:t>
            </a:r>
            <a:r>
              <a:rPr lang="en-US" i="1" dirty="0">
                <a:solidFill>
                  <a:srgbClr val="FFFF00"/>
                </a:solidFill>
              </a:rPr>
              <a:t>is</a:t>
            </a:r>
            <a:r>
              <a:rPr lang="en-US" dirty="0">
                <a:solidFill>
                  <a:srgbClr val="FFFF00"/>
                </a:solidFill>
              </a:rPr>
              <a:t> the fruit of it. </a:t>
            </a:r>
          </a:p>
          <a:p>
            <a:endParaRPr lang="en-AU" dirty="0"/>
          </a:p>
        </p:txBody>
      </p:sp>
    </p:spTree>
    <p:extLst>
      <p:ext uri="{BB962C8B-B14F-4D97-AF65-F5344CB8AC3E}">
        <p14:creationId xmlns:p14="http://schemas.microsoft.com/office/powerpoint/2010/main" val="2681603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D0EEB-C7D9-CB5D-BE37-9BE9D9C0688E}"/>
              </a:ext>
            </a:extLst>
          </p:cNvPr>
          <p:cNvSpPr>
            <a:spLocks noGrp="1"/>
          </p:cNvSpPr>
          <p:nvPr>
            <p:ph type="title"/>
          </p:nvPr>
        </p:nvSpPr>
        <p:spPr>
          <a:xfrm>
            <a:off x="913775" y="618518"/>
            <a:ext cx="10364451" cy="384660"/>
          </a:xfrm>
        </p:spPr>
        <p:txBody>
          <a:bodyPr>
            <a:normAutofit fontScale="90000"/>
          </a:bodyPr>
          <a:lstStyle/>
          <a:p>
            <a:r>
              <a:rPr lang="en-US" dirty="0" err="1">
                <a:solidFill>
                  <a:srgbClr val="FF0000"/>
                </a:solidFill>
              </a:rPr>
              <a:t>Shelach</a:t>
            </a:r>
            <a:r>
              <a:rPr lang="en-US" dirty="0">
                <a:solidFill>
                  <a:srgbClr val="FF0000"/>
                </a:solidFill>
              </a:rPr>
              <a:t> </a:t>
            </a:r>
            <a:r>
              <a:rPr lang="en-US" dirty="0" err="1">
                <a:solidFill>
                  <a:srgbClr val="FF0000"/>
                </a:solidFill>
              </a:rPr>
              <a:t>lecha</a:t>
            </a:r>
            <a:endParaRPr lang="en-AU" dirty="0">
              <a:solidFill>
                <a:srgbClr val="FF0000"/>
              </a:solidFill>
            </a:endParaRPr>
          </a:p>
        </p:txBody>
      </p:sp>
      <p:sp>
        <p:nvSpPr>
          <p:cNvPr id="3" name="Content Placeholder 2">
            <a:extLst>
              <a:ext uri="{FF2B5EF4-FFF2-40B4-BE49-F238E27FC236}">
                <a16:creationId xmlns:a16="http://schemas.microsoft.com/office/drawing/2014/main" id="{C8E31EFB-B58B-8D67-EF40-15AE12A5D81C}"/>
              </a:ext>
            </a:extLst>
          </p:cNvPr>
          <p:cNvSpPr>
            <a:spLocks noGrp="1"/>
          </p:cNvSpPr>
          <p:nvPr>
            <p:ph sz="quarter" idx="13"/>
          </p:nvPr>
        </p:nvSpPr>
        <p:spPr>
          <a:xfrm>
            <a:off x="913774" y="1091954"/>
            <a:ext cx="10363826" cy="4699246"/>
          </a:xfrm>
        </p:spPr>
        <p:txBody>
          <a:bodyPr/>
          <a:lstStyle/>
          <a:p>
            <a:r>
              <a:rPr lang="en-US" dirty="0">
                <a:solidFill>
                  <a:srgbClr val="FFFF00"/>
                </a:solidFill>
              </a:rPr>
              <a:t>Nevertheless the people </a:t>
            </a:r>
            <a:r>
              <a:rPr lang="en-US" i="1" dirty="0">
                <a:solidFill>
                  <a:srgbClr val="FFFF00"/>
                </a:solidFill>
              </a:rPr>
              <a:t>be</a:t>
            </a:r>
            <a:r>
              <a:rPr lang="en-US" dirty="0">
                <a:solidFill>
                  <a:srgbClr val="FFFF00"/>
                </a:solidFill>
              </a:rPr>
              <a:t> strong that dwell in the land, and the cities </a:t>
            </a:r>
            <a:r>
              <a:rPr lang="en-US" i="1" dirty="0">
                <a:solidFill>
                  <a:srgbClr val="FFFF00"/>
                </a:solidFill>
              </a:rPr>
              <a:t>are</a:t>
            </a:r>
            <a:r>
              <a:rPr lang="en-US" dirty="0">
                <a:solidFill>
                  <a:srgbClr val="FFFF00"/>
                </a:solidFill>
              </a:rPr>
              <a:t> walled, </a:t>
            </a:r>
            <a:r>
              <a:rPr lang="en-US" i="1" dirty="0">
                <a:solidFill>
                  <a:srgbClr val="FFFF00"/>
                </a:solidFill>
              </a:rPr>
              <a:t>and</a:t>
            </a:r>
            <a:r>
              <a:rPr lang="en-US" dirty="0">
                <a:solidFill>
                  <a:srgbClr val="FFFF00"/>
                </a:solidFill>
              </a:rPr>
              <a:t> very great: and moreover we saw the children of Anak there. </a:t>
            </a:r>
            <a:r>
              <a:rPr lang="en-US" baseline="30000" dirty="0">
                <a:solidFill>
                  <a:srgbClr val="FFFF00"/>
                </a:solidFill>
              </a:rPr>
              <a:t>29 </a:t>
            </a:r>
            <a:r>
              <a:rPr lang="en-US" dirty="0">
                <a:solidFill>
                  <a:srgbClr val="FFFF00"/>
                </a:solidFill>
              </a:rPr>
              <a:t>The Amalekites dwell in the land of the south: and the Hittites, and the Jebusites, and the Amorites, dwell in the mountains: and the Canaanites dwell by the sea, and by the coast of Jordan. </a:t>
            </a:r>
            <a:r>
              <a:rPr lang="en-US" baseline="30000" dirty="0">
                <a:solidFill>
                  <a:srgbClr val="FFFF00"/>
                </a:solidFill>
              </a:rPr>
              <a:t>30 </a:t>
            </a:r>
            <a:r>
              <a:rPr lang="en-US" dirty="0">
                <a:solidFill>
                  <a:srgbClr val="FFFF00"/>
                </a:solidFill>
              </a:rPr>
              <a:t>And Caleb stilled the people before Moses, and said, Let us go up at once, and possess it; for we are well able to overcome it. </a:t>
            </a:r>
            <a:r>
              <a:rPr lang="en-US" baseline="30000" dirty="0">
                <a:solidFill>
                  <a:srgbClr val="FFFF00"/>
                </a:solidFill>
              </a:rPr>
              <a:t>31 </a:t>
            </a:r>
            <a:r>
              <a:rPr lang="en-US" dirty="0">
                <a:solidFill>
                  <a:srgbClr val="FFFF00"/>
                </a:solidFill>
              </a:rPr>
              <a:t>But the men that went up with him said, We be not able to go up against the people; for they </a:t>
            </a:r>
            <a:r>
              <a:rPr lang="en-US" i="1" dirty="0">
                <a:solidFill>
                  <a:srgbClr val="FFFF00"/>
                </a:solidFill>
              </a:rPr>
              <a:t>are</a:t>
            </a:r>
            <a:r>
              <a:rPr lang="en-US" dirty="0">
                <a:solidFill>
                  <a:srgbClr val="FFFF00"/>
                </a:solidFill>
              </a:rPr>
              <a:t> stronger than we. And they brought up an evil report of the land which they had searched unto the children of Israel, saying, The land, through which we have gone to search it, </a:t>
            </a:r>
            <a:r>
              <a:rPr lang="en-US" i="1" dirty="0">
                <a:solidFill>
                  <a:srgbClr val="FFFF00"/>
                </a:solidFill>
              </a:rPr>
              <a:t>is</a:t>
            </a:r>
            <a:r>
              <a:rPr lang="en-US" dirty="0">
                <a:solidFill>
                  <a:srgbClr val="FFFF00"/>
                </a:solidFill>
              </a:rPr>
              <a:t> a land that </a:t>
            </a:r>
            <a:r>
              <a:rPr lang="en-US" dirty="0" err="1">
                <a:solidFill>
                  <a:srgbClr val="FFFF00"/>
                </a:solidFill>
              </a:rPr>
              <a:t>eateth</a:t>
            </a:r>
            <a:r>
              <a:rPr lang="en-US" dirty="0">
                <a:solidFill>
                  <a:srgbClr val="FFFF00"/>
                </a:solidFill>
              </a:rPr>
              <a:t> up the inhabitants thereof; and all the people that we saw in it </a:t>
            </a:r>
            <a:r>
              <a:rPr lang="en-US" i="1" dirty="0">
                <a:solidFill>
                  <a:srgbClr val="FFFF00"/>
                </a:solidFill>
              </a:rPr>
              <a:t>are</a:t>
            </a:r>
            <a:r>
              <a:rPr lang="en-US" dirty="0">
                <a:solidFill>
                  <a:srgbClr val="FFFF00"/>
                </a:solidFill>
              </a:rPr>
              <a:t> men of a great stature. </a:t>
            </a:r>
            <a:endParaRPr lang="en-AU" dirty="0">
              <a:solidFill>
                <a:srgbClr val="FFFF00"/>
              </a:solidFill>
            </a:endParaRPr>
          </a:p>
        </p:txBody>
      </p:sp>
    </p:spTree>
    <p:extLst>
      <p:ext uri="{BB962C8B-B14F-4D97-AF65-F5344CB8AC3E}">
        <p14:creationId xmlns:p14="http://schemas.microsoft.com/office/powerpoint/2010/main" val="69028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9B91E-3733-FD45-0A6B-7FECA3A84E5D}"/>
              </a:ext>
            </a:extLst>
          </p:cNvPr>
          <p:cNvSpPr>
            <a:spLocks noGrp="1"/>
          </p:cNvSpPr>
          <p:nvPr>
            <p:ph type="title"/>
          </p:nvPr>
        </p:nvSpPr>
        <p:spPr>
          <a:xfrm>
            <a:off x="913775" y="618518"/>
            <a:ext cx="10364451" cy="448284"/>
          </a:xfrm>
        </p:spPr>
        <p:txBody>
          <a:bodyPr>
            <a:normAutofit fontScale="90000"/>
          </a:bodyPr>
          <a:lstStyle/>
          <a:p>
            <a:r>
              <a:rPr lang="en-US" dirty="0" err="1">
                <a:solidFill>
                  <a:srgbClr val="FF0000"/>
                </a:solidFill>
              </a:rPr>
              <a:t>Shelach</a:t>
            </a:r>
            <a:r>
              <a:rPr lang="en-US" dirty="0">
                <a:solidFill>
                  <a:srgbClr val="FF0000"/>
                </a:solidFill>
              </a:rPr>
              <a:t> </a:t>
            </a:r>
            <a:r>
              <a:rPr lang="en-US" dirty="0" err="1">
                <a:solidFill>
                  <a:srgbClr val="FF0000"/>
                </a:solidFill>
              </a:rPr>
              <a:t>lecha</a:t>
            </a:r>
            <a:endParaRPr lang="en-AU" dirty="0">
              <a:solidFill>
                <a:srgbClr val="FF0000"/>
              </a:solidFill>
            </a:endParaRPr>
          </a:p>
        </p:txBody>
      </p:sp>
      <p:sp>
        <p:nvSpPr>
          <p:cNvPr id="3" name="Content Placeholder 2">
            <a:extLst>
              <a:ext uri="{FF2B5EF4-FFF2-40B4-BE49-F238E27FC236}">
                <a16:creationId xmlns:a16="http://schemas.microsoft.com/office/drawing/2014/main" id="{DA634EE2-66BF-58A0-EFB7-813F7BE16D61}"/>
              </a:ext>
            </a:extLst>
          </p:cNvPr>
          <p:cNvSpPr>
            <a:spLocks noGrp="1"/>
          </p:cNvSpPr>
          <p:nvPr>
            <p:ph sz="quarter" idx="13"/>
          </p:nvPr>
        </p:nvSpPr>
        <p:spPr>
          <a:xfrm>
            <a:off x="913774" y="1066802"/>
            <a:ext cx="10363826" cy="4724397"/>
          </a:xfrm>
        </p:spPr>
        <p:txBody>
          <a:bodyPr/>
          <a:lstStyle/>
          <a:p>
            <a:r>
              <a:rPr lang="en-US" baseline="30000" dirty="0"/>
              <a:t> </a:t>
            </a:r>
            <a:r>
              <a:rPr lang="en-US" dirty="0">
                <a:solidFill>
                  <a:srgbClr val="FFFF00"/>
                </a:solidFill>
              </a:rPr>
              <a:t>And there we saw the giants, the sons of Anak, </a:t>
            </a:r>
            <a:r>
              <a:rPr lang="en-US" i="1" dirty="0">
                <a:solidFill>
                  <a:srgbClr val="FFFF00"/>
                </a:solidFill>
              </a:rPr>
              <a:t>which come</a:t>
            </a:r>
            <a:r>
              <a:rPr lang="en-US" dirty="0">
                <a:solidFill>
                  <a:srgbClr val="FFFF00"/>
                </a:solidFill>
              </a:rPr>
              <a:t> of the giants: and we were in our own sight as grasshoppers, and so we were in their sight.</a:t>
            </a:r>
          </a:p>
          <a:p>
            <a:endParaRPr lang="en-US" dirty="0">
              <a:solidFill>
                <a:srgbClr val="FFFF00"/>
              </a:solidFill>
            </a:endParaRPr>
          </a:p>
          <a:p>
            <a:r>
              <a:rPr lang="en-US" dirty="0">
                <a:solidFill>
                  <a:srgbClr val="FFFF00"/>
                </a:solidFill>
              </a:rPr>
              <a:t>14 And all the congregation lifted up their voice, and cried; and the people wept that night. </a:t>
            </a:r>
            <a:r>
              <a:rPr lang="en-US" baseline="30000" dirty="0">
                <a:solidFill>
                  <a:srgbClr val="FFFF00"/>
                </a:solidFill>
              </a:rPr>
              <a:t>2 </a:t>
            </a:r>
            <a:r>
              <a:rPr lang="en-US" dirty="0">
                <a:solidFill>
                  <a:srgbClr val="FFFF00"/>
                </a:solidFill>
              </a:rPr>
              <a:t>And all the children of Israel murmured against Moses and against Aaron: and the whole congregation said unto them, Would God that we had died in the land of Egypt! or would God we had died in this wilderness! </a:t>
            </a:r>
            <a:r>
              <a:rPr lang="en-US" baseline="30000" dirty="0">
                <a:solidFill>
                  <a:srgbClr val="FFFF00"/>
                </a:solidFill>
              </a:rPr>
              <a:t>3 </a:t>
            </a:r>
            <a:r>
              <a:rPr lang="en-US" dirty="0">
                <a:solidFill>
                  <a:srgbClr val="FFFF00"/>
                </a:solidFill>
              </a:rPr>
              <a:t>And wherefore hath </a:t>
            </a:r>
            <a:r>
              <a:rPr lang="en-US" dirty="0" err="1">
                <a:solidFill>
                  <a:srgbClr val="FFFF00"/>
                </a:solidFill>
              </a:rPr>
              <a:t>yhvh</a:t>
            </a:r>
            <a:r>
              <a:rPr lang="en-US" dirty="0">
                <a:solidFill>
                  <a:srgbClr val="FFFF00"/>
                </a:solidFill>
              </a:rPr>
              <a:t> brought us unto this land, to fall by the sword, that our wives and our children should be a prey? were it not better for us to return into Egypt? </a:t>
            </a:r>
            <a:r>
              <a:rPr lang="en-US" baseline="30000" dirty="0">
                <a:solidFill>
                  <a:srgbClr val="FFFF00"/>
                </a:solidFill>
              </a:rPr>
              <a:t>4 </a:t>
            </a:r>
            <a:r>
              <a:rPr lang="en-US" dirty="0">
                <a:solidFill>
                  <a:srgbClr val="FFFF00"/>
                </a:solidFill>
              </a:rPr>
              <a:t>And they said one to another, Let us make a captain, and let us return into Egypt. </a:t>
            </a:r>
          </a:p>
          <a:p>
            <a:endParaRPr lang="en-AU" dirty="0"/>
          </a:p>
        </p:txBody>
      </p:sp>
    </p:spTree>
    <p:extLst>
      <p:ext uri="{BB962C8B-B14F-4D97-AF65-F5344CB8AC3E}">
        <p14:creationId xmlns:p14="http://schemas.microsoft.com/office/powerpoint/2010/main" val="192293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2971A-E91F-7ADD-1ABC-28A5778DE4FB}"/>
              </a:ext>
            </a:extLst>
          </p:cNvPr>
          <p:cNvSpPr>
            <a:spLocks noGrp="1"/>
          </p:cNvSpPr>
          <p:nvPr>
            <p:ph type="title"/>
          </p:nvPr>
        </p:nvSpPr>
        <p:spPr>
          <a:xfrm>
            <a:off x="913775" y="618517"/>
            <a:ext cx="10364451" cy="358027"/>
          </a:xfrm>
        </p:spPr>
        <p:txBody>
          <a:bodyPr>
            <a:normAutofit fontScale="90000"/>
          </a:bodyPr>
          <a:lstStyle/>
          <a:p>
            <a:r>
              <a:rPr lang="en-US" dirty="0" err="1">
                <a:solidFill>
                  <a:srgbClr val="FF0000"/>
                </a:solidFill>
              </a:rPr>
              <a:t>Shelach</a:t>
            </a:r>
            <a:r>
              <a:rPr lang="en-US" dirty="0">
                <a:solidFill>
                  <a:srgbClr val="FF0000"/>
                </a:solidFill>
              </a:rPr>
              <a:t> </a:t>
            </a:r>
            <a:r>
              <a:rPr lang="en-US" dirty="0" err="1">
                <a:solidFill>
                  <a:srgbClr val="FF0000"/>
                </a:solidFill>
              </a:rPr>
              <a:t>lecah</a:t>
            </a:r>
            <a:endParaRPr lang="en-AU" dirty="0">
              <a:solidFill>
                <a:srgbClr val="FF0000"/>
              </a:solidFill>
            </a:endParaRPr>
          </a:p>
        </p:txBody>
      </p:sp>
      <p:sp>
        <p:nvSpPr>
          <p:cNvPr id="3" name="Content Placeholder 2">
            <a:extLst>
              <a:ext uri="{FF2B5EF4-FFF2-40B4-BE49-F238E27FC236}">
                <a16:creationId xmlns:a16="http://schemas.microsoft.com/office/drawing/2014/main" id="{A37EBBB7-9344-513A-A560-CEFCF8FBFE18}"/>
              </a:ext>
            </a:extLst>
          </p:cNvPr>
          <p:cNvSpPr>
            <a:spLocks noGrp="1"/>
          </p:cNvSpPr>
          <p:nvPr>
            <p:ph sz="quarter" idx="13"/>
          </p:nvPr>
        </p:nvSpPr>
        <p:spPr>
          <a:xfrm>
            <a:off x="913774" y="1100832"/>
            <a:ext cx="10363826" cy="4690368"/>
          </a:xfrm>
        </p:spPr>
        <p:txBody>
          <a:bodyPr/>
          <a:lstStyle/>
          <a:p>
            <a:r>
              <a:rPr lang="en-US" dirty="0">
                <a:solidFill>
                  <a:srgbClr val="FFFF00"/>
                </a:solidFill>
              </a:rPr>
              <a:t>Then Moses and Aaron fell on their faces before all the assembly of the congregation of the children of Israel. </a:t>
            </a:r>
            <a:r>
              <a:rPr lang="en-US" baseline="30000" dirty="0">
                <a:solidFill>
                  <a:srgbClr val="FFFF00"/>
                </a:solidFill>
              </a:rPr>
              <a:t>6 </a:t>
            </a:r>
            <a:r>
              <a:rPr lang="en-US" dirty="0">
                <a:solidFill>
                  <a:srgbClr val="FFFF00"/>
                </a:solidFill>
              </a:rPr>
              <a:t>And Joshua the son of Nun, and Caleb the son of </a:t>
            </a:r>
            <a:r>
              <a:rPr lang="en-US" dirty="0" err="1">
                <a:solidFill>
                  <a:srgbClr val="FFFF00"/>
                </a:solidFill>
              </a:rPr>
              <a:t>Jephunneh</a:t>
            </a:r>
            <a:r>
              <a:rPr lang="en-US" dirty="0">
                <a:solidFill>
                  <a:srgbClr val="FFFF00"/>
                </a:solidFill>
              </a:rPr>
              <a:t>, </a:t>
            </a:r>
            <a:r>
              <a:rPr lang="en-US" i="1" dirty="0">
                <a:solidFill>
                  <a:srgbClr val="FFFF00"/>
                </a:solidFill>
              </a:rPr>
              <a:t>which were</a:t>
            </a:r>
            <a:r>
              <a:rPr lang="en-US" dirty="0">
                <a:solidFill>
                  <a:srgbClr val="FFFF00"/>
                </a:solidFill>
              </a:rPr>
              <a:t> of them that searched the land, rent their clothes: </a:t>
            </a:r>
            <a:r>
              <a:rPr lang="en-US" baseline="30000" dirty="0">
                <a:solidFill>
                  <a:srgbClr val="FFFF00"/>
                </a:solidFill>
              </a:rPr>
              <a:t>7 </a:t>
            </a:r>
            <a:r>
              <a:rPr lang="en-US" dirty="0">
                <a:solidFill>
                  <a:srgbClr val="FFFF00"/>
                </a:solidFill>
              </a:rPr>
              <a:t>and they </a:t>
            </a:r>
            <a:r>
              <a:rPr lang="en-US" dirty="0" err="1">
                <a:solidFill>
                  <a:srgbClr val="FFFF00"/>
                </a:solidFill>
              </a:rPr>
              <a:t>spake</a:t>
            </a:r>
            <a:r>
              <a:rPr lang="en-US" dirty="0">
                <a:solidFill>
                  <a:srgbClr val="FFFF00"/>
                </a:solidFill>
              </a:rPr>
              <a:t> unto all the company of the children of Israel, saying, The land, which we passed through to search it, </a:t>
            </a:r>
            <a:r>
              <a:rPr lang="en-US" i="1" dirty="0">
                <a:solidFill>
                  <a:srgbClr val="FFFF00"/>
                </a:solidFill>
              </a:rPr>
              <a:t>is</a:t>
            </a:r>
            <a:r>
              <a:rPr lang="en-US" dirty="0">
                <a:solidFill>
                  <a:srgbClr val="FFFF00"/>
                </a:solidFill>
              </a:rPr>
              <a:t> an exceeding good land. </a:t>
            </a:r>
            <a:r>
              <a:rPr lang="en-US" baseline="30000" dirty="0">
                <a:solidFill>
                  <a:srgbClr val="FFFF00"/>
                </a:solidFill>
              </a:rPr>
              <a:t>8 </a:t>
            </a:r>
            <a:r>
              <a:rPr lang="en-US" dirty="0">
                <a:solidFill>
                  <a:srgbClr val="FFFF00"/>
                </a:solidFill>
              </a:rPr>
              <a:t>If the </a:t>
            </a:r>
            <a:r>
              <a:rPr lang="en-US" cap="small" dirty="0">
                <a:solidFill>
                  <a:srgbClr val="FFFF00"/>
                </a:solidFill>
                <a:effectLst/>
              </a:rPr>
              <a:t>Lord</a:t>
            </a:r>
            <a:r>
              <a:rPr lang="en-US" dirty="0">
                <a:solidFill>
                  <a:srgbClr val="FFFF00"/>
                </a:solidFill>
              </a:rPr>
              <a:t> delight in us, then he will bring us into this land, and give it us; a land which </a:t>
            </a:r>
            <a:r>
              <a:rPr lang="en-US" dirty="0" err="1">
                <a:solidFill>
                  <a:srgbClr val="FFFF00"/>
                </a:solidFill>
              </a:rPr>
              <a:t>floweth</a:t>
            </a:r>
            <a:r>
              <a:rPr lang="en-US" dirty="0">
                <a:solidFill>
                  <a:srgbClr val="FFFF00"/>
                </a:solidFill>
              </a:rPr>
              <a:t> with milk and honey. </a:t>
            </a:r>
            <a:r>
              <a:rPr lang="en-US" baseline="30000" dirty="0">
                <a:solidFill>
                  <a:srgbClr val="FFFF00"/>
                </a:solidFill>
              </a:rPr>
              <a:t>9 </a:t>
            </a:r>
            <a:r>
              <a:rPr lang="en-US" dirty="0">
                <a:solidFill>
                  <a:srgbClr val="FFFF00"/>
                </a:solidFill>
              </a:rPr>
              <a:t>Only rebel not ye against the </a:t>
            </a:r>
            <a:r>
              <a:rPr lang="en-US" cap="small" dirty="0">
                <a:solidFill>
                  <a:srgbClr val="FFFF00"/>
                </a:solidFill>
                <a:effectLst/>
              </a:rPr>
              <a:t>Lord</a:t>
            </a:r>
            <a:r>
              <a:rPr lang="en-US" dirty="0">
                <a:solidFill>
                  <a:srgbClr val="FFFF00"/>
                </a:solidFill>
              </a:rPr>
              <a:t>, neither fear ye the people of the land; for they </a:t>
            </a:r>
            <a:r>
              <a:rPr lang="en-US" i="1" dirty="0">
                <a:solidFill>
                  <a:srgbClr val="FFFF00"/>
                </a:solidFill>
              </a:rPr>
              <a:t>are</a:t>
            </a:r>
            <a:r>
              <a:rPr lang="en-US" dirty="0">
                <a:solidFill>
                  <a:srgbClr val="FFFF00"/>
                </a:solidFill>
              </a:rPr>
              <a:t> bread for us: their </a:t>
            </a:r>
            <a:r>
              <a:rPr lang="en-US" dirty="0" err="1">
                <a:solidFill>
                  <a:srgbClr val="FFFF00"/>
                </a:solidFill>
              </a:rPr>
              <a:t>defence</a:t>
            </a:r>
            <a:r>
              <a:rPr lang="en-US" dirty="0">
                <a:solidFill>
                  <a:srgbClr val="FFFF00"/>
                </a:solidFill>
              </a:rPr>
              <a:t> is departed from them, and </a:t>
            </a:r>
            <a:r>
              <a:rPr lang="en-US" dirty="0" err="1">
                <a:solidFill>
                  <a:srgbClr val="FFFF00"/>
                </a:solidFill>
              </a:rPr>
              <a:t>yhvh</a:t>
            </a:r>
            <a:r>
              <a:rPr lang="en-US" dirty="0">
                <a:solidFill>
                  <a:srgbClr val="FFFF00"/>
                </a:solidFill>
              </a:rPr>
              <a:t> </a:t>
            </a:r>
            <a:r>
              <a:rPr lang="en-US" i="1" dirty="0">
                <a:solidFill>
                  <a:srgbClr val="FFFF00"/>
                </a:solidFill>
              </a:rPr>
              <a:t>is</a:t>
            </a:r>
            <a:r>
              <a:rPr lang="en-US" dirty="0">
                <a:solidFill>
                  <a:srgbClr val="FFFF00"/>
                </a:solidFill>
              </a:rPr>
              <a:t> with us: fear them not. </a:t>
            </a:r>
            <a:r>
              <a:rPr lang="en-US" baseline="30000" dirty="0">
                <a:solidFill>
                  <a:srgbClr val="FFFF00"/>
                </a:solidFill>
              </a:rPr>
              <a:t>10 </a:t>
            </a:r>
            <a:r>
              <a:rPr lang="en-US" dirty="0">
                <a:solidFill>
                  <a:srgbClr val="FFFF00"/>
                </a:solidFill>
              </a:rPr>
              <a:t>But all the congregation bade stone them with stones. And the glory of </a:t>
            </a:r>
            <a:r>
              <a:rPr lang="en-US" dirty="0" err="1">
                <a:solidFill>
                  <a:srgbClr val="FFFF00"/>
                </a:solidFill>
              </a:rPr>
              <a:t>yhvh</a:t>
            </a:r>
            <a:r>
              <a:rPr lang="en-US" dirty="0">
                <a:solidFill>
                  <a:srgbClr val="FFFF00"/>
                </a:solidFill>
              </a:rPr>
              <a:t> appeared in the tabernacle of the congregation before all the children of Israel.</a:t>
            </a:r>
          </a:p>
          <a:p>
            <a:endParaRPr lang="en-AU" dirty="0"/>
          </a:p>
        </p:txBody>
      </p:sp>
    </p:spTree>
    <p:extLst>
      <p:ext uri="{BB962C8B-B14F-4D97-AF65-F5344CB8AC3E}">
        <p14:creationId xmlns:p14="http://schemas.microsoft.com/office/powerpoint/2010/main" val="1702234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4C30A-27B2-6159-592C-5EB298D9C944}"/>
              </a:ext>
            </a:extLst>
          </p:cNvPr>
          <p:cNvSpPr>
            <a:spLocks noGrp="1"/>
          </p:cNvSpPr>
          <p:nvPr>
            <p:ph type="title"/>
          </p:nvPr>
        </p:nvSpPr>
        <p:spPr>
          <a:xfrm>
            <a:off x="913775" y="618518"/>
            <a:ext cx="10364451" cy="448284"/>
          </a:xfrm>
        </p:spPr>
        <p:txBody>
          <a:bodyPr>
            <a:normAutofit fontScale="90000"/>
          </a:bodyPr>
          <a:lstStyle/>
          <a:p>
            <a:r>
              <a:rPr lang="en-US" dirty="0" err="1">
                <a:solidFill>
                  <a:srgbClr val="FF0000"/>
                </a:solidFill>
              </a:rPr>
              <a:t>Shelach</a:t>
            </a:r>
            <a:r>
              <a:rPr lang="en-US" dirty="0">
                <a:solidFill>
                  <a:srgbClr val="FF0000"/>
                </a:solidFill>
              </a:rPr>
              <a:t> </a:t>
            </a:r>
            <a:r>
              <a:rPr lang="en-US" dirty="0" err="1">
                <a:solidFill>
                  <a:srgbClr val="FF0000"/>
                </a:solidFill>
              </a:rPr>
              <a:t>lecha</a:t>
            </a:r>
            <a:endParaRPr lang="en-AU" dirty="0">
              <a:solidFill>
                <a:srgbClr val="FF0000"/>
              </a:solidFill>
            </a:endParaRPr>
          </a:p>
        </p:txBody>
      </p:sp>
      <p:sp>
        <p:nvSpPr>
          <p:cNvPr id="3" name="Content Placeholder 2">
            <a:extLst>
              <a:ext uri="{FF2B5EF4-FFF2-40B4-BE49-F238E27FC236}">
                <a16:creationId xmlns:a16="http://schemas.microsoft.com/office/drawing/2014/main" id="{EB77442B-5EB8-E896-D5EA-E7CD9267DF9F}"/>
              </a:ext>
            </a:extLst>
          </p:cNvPr>
          <p:cNvSpPr>
            <a:spLocks noGrp="1"/>
          </p:cNvSpPr>
          <p:nvPr>
            <p:ph sz="quarter" idx="13"/>
          </p:nvPr>
        </p:nvSpPr>
        <p:spPr>
          <a:xfrm>
            <a:off x="913774" y="1162976"/>
            <a:ext cx="10363826" cy="4628224"/>
          </a:xfrm>
        </p:spPr>
        <p:txBody>
          <a:bodyPr>
            <a:normAutofit lnSpcReduction="10000"/>
          </a:bodyPr>
          <a:lstStyle/>
          <a:p>
            <a:pPr algn="just"/>
            <a:r>
              <a:rPr lang="en-AU" sz="1800" dirty="0">
                <a:effectLst/>
                <a:latin typeface="Arial" panose="020B0604020202020204" pitchFamily="34" charset="0"/>
                <a:ea typeface="Calibri" panose="020F0502020204030204" pitchFamily="34" charset="0"/>
                <a:cs typeface="Arial" panose="020B0604020202020204" pitchFamily="34" charset="0"/>
              </a:rPr>
              <a:t>Here we have both Joshua [Ephraim] and Caleb [Judah] working with Moshe [representing Torah/Instruction from YHVH] and Aaron [The High Priest] for the benefit of the nation Israel. We also know that a whole generation except Joshua and Caleb died in the wilderness due to their refusal to embrace the instruction/Torah of yhvh. This has a serious warning for the citizens of Israel today. We must accept the instructions of our heavenly Father or otherwise we may find ourselves dying outside of the Promised Land. </a:t>
            </a:r>
            <a:endParaRPr lang="en-AU"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1800" dirty="0">
                <a:effectLst/>
                <a:latin typeface="Arial" panose="020B0604020202020204" pitchFamily="34" charset="0"/>
                <a:ea typeface="Calibri" panose="020F0502020204030204" pitchFamily="34" charset="0"/>
                <a:cs typeface="Arial" panose="020B0604020202020204" pitchFamily="34" charset="0"/>
              </a:rPr>
              <a:t>The reality is that today Israel is wondering in the wilderness and has very little interest in taking up residence in the Promised Land. Just as then so now; there are far too many enemies, enemies that appear as giants living in the land. These enemies are both numerous in number and nature. So we have the same problem and we face the same enemies now as then; that is enemies inside and outside the “camp”. </a:t>
            </a:r>
            <a:endParaRPr lang="en-AU" sz="1800" dirty="0">
              <a:effectLst/>
              <a:latin typeface="Calibri" panose="020F0502020204030204" pitchFamily="34" charset="0"/>
              <a:ea typeface="Calibri" panose="020F050202020403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770230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062F6-ED6F-E9DB-9515-E188742AA02B}"/>
              </a:ext>
            </a:extLst>
          </p:cNvPr>
          <p:cNvSpPr>
            <a:spLocks noGrp="1"/>
          </p:cNvSpPr>
          <p:nvPr>
            <p:ph type="title"/>
          </p:nvPr>
        </p:nvSpPr>
        <p:spPr>
          <a:xfrm>
            <a:off x="913775" y="618518"/>
            <a:ext cx="10364451" cy="448284"/>
          </a:xfrm>
        </p:spPr>
        <p:txBody>
          <a:bodyPr>
            <a:normAutofit fontScale="90000"/>
          </a:bodyPr>
          <a:lstStyle/>
          <a:p>
            <a:r>
              <a:rPr lang="en-US" dirty="0" err="1">
                <a:solidFill>
                  <a:srgbClr val="FF0000"/>
                </a:solidFill>
              </a:rPr>
              <a:t>Shelach</a:t>
            </a:r>
            <a:r>
              <a:rPr lang="en-US" dirty="0">
                <a:solidFill>
                  <a:srgbClr val="FF0000"/>
                </a:solidFill>
              </a:rPr>
              <a:t> </a:t>
            </a:r>
            <a:r>
              <a:rPr lang="en-US" dirty="0" err="1">
                <a:solidFill>
                  <a:srgbClr val="FF0000"/>
                </a:solidFill>
              </a:rPr>
              <a:t>lecha</a:t>
            </a:r>
            <a:endParaRPr lang="en-AU" dirty="0">
              <a:solidFill>
                <a:srgbClr val="FF0000"/>
              </a:solidFill>
            </a:endParaRPr>
          </a:p>
        </p:txBody>
      </p:sp>
      <p:sp>
        <p:nvSpPr>
          <p:cNvPr id="3" name="Content Placeholder 2">
            <a:extLst>
              <a:ext uri="{FF2B5EF4-FFF2-40B4-BE49-F238E27FC236}">
                <a16:creationId xmlns:a16="http://schemas.microsoft.com/office/drawing/2014/main" id="{828039A0-9DDC-45BB-CA9F-E7BE915E0266}"/>
              </a:ext>
            </a:extLst>
          </p:cNvPr>
          <p:cNvSpPr>
            <a:spLocks noGrp="1"/>
          </p:cNvSpPr>
          <p:nvPr>
            <p:ph sz="quarter" idx="13"/>
          </p:nvPr>
        </p:nvSpPr>
        <p:spPr>
          <a:xfrm>
            <a:off x="913774" y="1136342"/>
            <a:ext cx="10363826" cy="4654857"/>
          </a:xfrm>
        </p:spPr>
        <p:txBody>
          <a:bodyPr>
            <a:normAutofit fontScale="92500" lnSpcReduction="10000"/>
          </a:bodyPr>
          <a:lstStyle/>
          <a:p>
            <a:pPr algn="just"/>
            <a:r>
              <a:rPr lang="en-AU" sz="1800" dirty="0">
                <a:effectLst/>
                <a:latin typeface="Arial" panose="020B0604020202020204" pitchFamily="34" charset="0"/>
                <a:ea typeface="Calibri" panose="020F0502020204030204" pitchFamily="34" charset="0"/>
                <a:cs typeface="Arial" panose="020B0604020202020204" pitchFamily="34" charset="0"/>
              </a:rPr>
              <a:t>There is great need for a reunion between Joshua; Caleb; Moshe and Aaron to bring the nation of Israel back to the Almighty, the Holy One of Israel.</a:t>
            </a:r>
            <a:endParaRPr lang="en-AU"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1800" dirty="0">
                <a:effectLst/>
                <a:latin typeface="Arial" panose="020B0604020202020204" pitchFamily="34" charset="0"/>
                <a:ea typeface="Calibri" panose="020F0502020204030204" pitchFamily="34" charset="0"/>
                <a:cs typeface="Arial" panose="020B0604020202020204" pitchFamily="34" charset="0"/>
              </a:rPr>
              <a:t> Let us consider what this reunion may look like today.</a:t>
            </a:r>
            <a:endParaRPr lang="en-AU"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1800" dirty="0">
                <a:effectLst/>
                <a:latin typeface="Arial" panose="020B0604020202020204" pitchFamily="34" charset="0"/>
                <a:ea typeface="Calibri" panose="020F0502020204030204" pitchFamily="34" charset="0"/>
                <a:cs typeface="Arial" panose="020B0604020202020204" pitchFamily="34" charset="0"/>
              </a:rPr>
              <a:t> </a:t>
            </a:r>
            <a:r>
              <a:rPr lang="en-AU" sz="1800" b="1" dirty="0">
                <a:solidFill>
                  <a:srgbClr val="00B0F0"/>
                </a:solidFill>
                <a:effectLst/>
                <a:latin typeface="Arial" panose="020B0604020202020204" pitchFamily="34" charset="0"/>
                <a:ea typeface="Calibri" panose="020F0502020204030204" pitchFamily="34" charset="0"/>
                <a:cs typeface="Arial" panose="020B0604020202020204" pitchFamily="34" charset="0"/>
              </a:rPr>
              <a:t>CALEB/JUDAH </a:t>
            </a:r>
            <a:r>
              <a:rPr lang="en-AU" sz="1800" b="1" dirty="0">
                <a:effectLst/>
                <a:latin typeface="Arial" panose="020B0604020202020204" pitchFamily="34" charset="0"/>
                <a:ea typeface="Calibri" panose="020F0502020204030204" pitchFamily="34" charset="0"/>
                <a:cs typeface="Arial" panose="020B0604020202020204" pitchFamily="34" charset="0"/>
              </a:rPr>
              <a:t>– </a:t>
            </a:r>
            <a:r>
              <a:rPr lang="en-AU" sz="1800" dirty="0">
                <a:effectLst/>
                <a:latin typeface="Arial" panose="020B0604020202020204" pitchFamily="34" charset="0"/>
                <a:ea typeface="Calibri" panose="020F0502020204030204" pitchFamily="34" charset="0"/>
                <a:cs typeface="Arial" panose="020B0604020202020204" pitchFamily="34" charset="0"/>
              </a:rPr>
              <a:t>Could and is represented by the orthodox Jewish community we have today</a:t>
            </a:r>
            <a:endParaRPr lang="en-AU"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1800" dirty="0">
                <a:effectLst/>
                <a:latin typeface="Arial" panose="020B0604020202020204" pitchFamily="34" charset="0"/>
                <a:ea typeface="Calibri" panose="020F0502020204030204" pitchFamily="34" charset="0"/>
                <a:cs typeface="Arial" panose="020B0604020202020204" pitchFamily="34" charset="0"/>
              </a:rPr>
              <a:t> </a:t>
            </a:r>
            <a:r>
              <a:rPr lang="en-AU" sz="1800" b="1" dirty="0">
                <a:solidFill>
                  <a:srgbClr val="00B0F0"/>
                </a:solidFill>
                <a:effectLst/>
                <a:latin typeface="Arial" panose="020B0604020202020204" pitchFamily="34" charset="0"/>
                <a:ea typeface="Calibri" panose="020F0502020204030204" pitchFamily="34" charset="0"/>
                <a:cs typeface="Arial" panose="020B0604020202020204" pitchFamily="34" charset="0"/>
              </a:rPr>
              <a:t>JOSHUA/EPHRAIM </a:t>
            </a:r>
            <a:r>
              <a:rPr lang="en-AU" sz="1800" b="1" dirty="0">
                <a:effectLst/>
                <a:latin typeface="Arial" panose="020B0604020202020204" pitchFamily="34" charset="0"/>
                <a:ea typeface="Calibri" panose="020F0502020204030204" pitchFamily="34" charset="0"/>
                <a:cs typeface="Arial" panose="020B0604020202020204" pitchFamily="34" charset="0"/>
              </a:rPr>
              <a:t>– </a:t>
            </a:r>
            <a:r>
              <a:rPr lang="en-AU" sz="1800" dirty="0">
                <a:effectLst/>
                <a:latin typeface="Arial" panose="020B0604020202020204" pitchFamily="34" charset="0"/>
                <a:ea typeface="Calibri" panose="020F0502020204030204" pitchFamily="34" charset="0"/>
                <a:cs typeface="Arial" panose="020B0604020202020204" pitchFamily="34" charset="0"/>
              </a:rPr>
              <a:t>Could and is represented by those non Jews who embrace and live a lifestyle according to </a:t>
            </a:r>
            <a:r>
              <a:rPr lang="en-AU" sz="1800" dirty="0" err="1">
                <a:effectLst/>
                <a:latin typeface="Arial" panose="020B0604020202020204" pitchFamily="34" charset="0"/>
                <a:ea typeface="Calibri" panose="020F0502020204030204" pitchFamily="34" charset="0"/>
                <a:cs typeface="Arial" panose="020B0604020202020204" pitchFamily="34" charset="0"/>
              </a:rPr>
              <a:t>yhvh’s</a:t>
            </a:r>
            <a:r>
              <a:rPr lang="en-AU" sz="1800" dirty="0">
                <a:effectLst/>
                <a:latin typeface="Arial" panose="020B0604020202020204" pitchFamily="34" charset="0"/>
                <a:ea typeface="Calibri" panose="020F0502020204030204" pitchFamily="34" charset="0"/>
                <a:cs typeface="Arial" panose="020B0604020202020204" pitchFamily="34" charset="0"/>
              </a:rPr>
              <a:t> instruction – the Holy Torah.</a:t>
            </a:r>
            <a:endParaRPr lang="en-AU"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1800" dirty="0">
                <a:effectLst/>
                <a:latin typeface="Arial" panose="020B0604020202020204" pitchFamily="34" charset="0"/>
                <a:ea typeface="Calibri" panose="020F0502020204030204" pitchFamily="34" charset="0"/>
                <a:cs typeface="Arial" panose="020B0604020202020204" pitchFamily="34" charset="0"/>
              </a:rPr>
              <a:t> </a:t>
            </a:r>
            <a:r>
              <a:rPr lang="en-AU" sz="1800" b="1" dirty="0">
                <a:solidFill>
                  <a:srgbClr val="00B0F0"/>
                </a:solidFill>
                <a:effectLst/>
                <a:latin typeface="Arial" panose="020B0604020202020204" pitchFamily="34" charset="0"/>
                <a:ea typeface="Calibri" panose="020F0502020204030204" pitchFamily="34" charset="0"/>
                <a:cs typeface="Arial" panose="020B0604020202020204" pitchFamily="34" charset="0"/>
              </a:rPr>
              <a:t>MOSHE</a:t>
            </a:r>
            <a:r>
              <a:rPr lang="en-AU" sz="1800" b="1" dirty="0">
                <a:effectLst/>
                <a:latin typeface="Arial" panose="020B0604020202020204" pitchFamily="34" charset="0"/>
                <a:ea typeface="Calibri" panose="020F0502020204030204" pitchFamily="34" charset="0"/>
                <a:cs typeface="Arial" panose="020B0604020202020204" pitchFamily="34" charset="0"/>
              </a:rPr>
              <a:t> – </a:t>
            </a:r>
            <a:r>
              <a:rPr lang="en-AU" sz="1800" dirty="0">
                <a:effectLst/>
                <a:latin typeface="Arial" panose="020B0604020202020204" pitchFamily="34" charset="0"/>
                <a:ea typeface="Calibri" panose="020F0502020204030204" pitchFamily="34" charset="0"/>
                <a:cs typeface="Arial" panose="020B0604020202020204" pitchFamily="34" charset="0"/>
              </a:rPr>
              <a:t>Could and is represented by the Biblical Torah.</a:t>
            </a:r>
            <a:endParaRPr lang="en-AU"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18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en-AU" sz="1800" b="1" dirty="0">
                <a:solidFill>
                  <a:srgbClr val="00B0F0"/>
                </a:solidFill>
                <a:effectLst/>
                <a:latin typeface="Arial" panose="020B0604020202020204" pitchFamily="34" charset="0"/>
                <a:ea typeface="Calibri" panose="020F0502020204030204" pitchFamily="34" charset="0"/>
                <a:cs typeface="Arial" panose="020B0604020202020204" pitchFamily="34" charset="0"/>
              </a:rPr>
              <a:t>AARON </a:t>
            </a:r>
            <a:r>
              <a:rPr lang="en-AU" sz="1800" b="1" dirty="0">
                <a:effectLst/>
                <a:latin typeface="Arial" panose="020B0604020202020204" pitchFamily="34" charset="0"/>
                <a:ea typeface="Calibri" panose="020F0502020204030204" pitchFamily="34" charset="0"/>
                <a:cs typeface="Arial" panose="020B0604020202020204" pitchFamily="34" charset="0"/>
              </a:rPr>
              <a:t>- </a:t>
            </a:r>
            <a:r>
              <a:rPr lang="en-AU" sz="1800" dirty="0">
                <a:effectLst/>
                <a:latin typeface="Arial" panose="020B0604020202020204" pitchFamily="34" charset="0"/>
                <a:ea typeface="Calibri" panose="020F0502020204030204" pitchFamily="34" charset="0"/>
                <a:cs typeface="Arial" panose="020B0604020202020204" pitchFamily="34" charset="0"/>
              </a:rPr>
              <a:t> high priest representing </a:t>
            </a:r>
            <a:r>
              <a:rPr lang="en-AU" sz="1800" dirty="0" err="1">
                <a:effectLst/>
                <a:latin typeface="Arial" panose="020B0604020202020204" pitchFamily="34" charset="0"/>
                <a:ea typeface="Calibri" panose="020F0502020204030204" pitchFamily="34" charset="0"/>
                <a:cs typeface="Arial" panose="020B0604020202020204" pitchFamily="34" charset="0"/>
              </a:rPr>
              <a:t>Moshiach</a:t>
            </a:r>
            <a:r>
              <a:rPr lang="en-AU" sz="1800" dirty="0">
                <a:effectLst/>
                <a:latin typeface="Arial" panose="020B0604020202020204" pitchFamily="34" charset="0"/>
                <a:ea typeface="Calibri" panose="020F0502020204030204" pitchFamily="34" charset="0"/>
                <a:cs typeface="Arial" panose="020B0604020202020204" pitchFamily="34" charset="0"/>
              </a:rPr>
              <a:t> Yeshua</a:t>
            </a:r>
            <a:endParaRPr lang="en-AU"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1800" dirty="0">
                <a:effectLst/>
                <a:latin typeface="Arial" panose="020B0604020202020204" pitchFamily="34" charset="0"/>
                <a:ea typeface="Calibri" panose="020F0502020204030204" pitchFamily="34" charset="0"/>
                <a:cs typeface="Arial" panose="020B0604020202020204" pitchFamily="34" charset="0"/>
              </a:rPr>
              <a:t> Unfortunately the children of Israel are still playing their part and are complaining and constantly looking for new leaders and are happy to both reside in, and move back to Egypt. Yet we have a problem; the re-union and the lack of a working partnership between </a:t>
            </a:r>
            <a:r>
              <a:rPr lang="en-AU" sz="1800" dirty="0">
                <a:solidFill>
                  <a:srgbClr val="00B0F0"/>
                </a:solidFill>
                <a:effectLst/>
                <a:latin typeface="Arial" panose="020B0604020202020204" pitchFamily="34" charset="0"/>
                <a:ea typeface="Calibri" panose="020F0502020204030204" pitchFamily="34" charset="0"/>
                <a:cs typeface="Arial" panose="020B0604020202020204" pitchFamily="34" charset="0"/>
              </a:rPr>
              <a:t>Caleb/Judah </a:t>
            </a:r>
            <a:r>
              <a:rPr lang="en-AU" sz="1800" dirty="0">
                <a:effectLst/>
                <a:latin typeface="Arial" panose="020B0604020202020204" pitchFamily="34" charset="0"/>
                <a:ea typeface="Calibri" panose="020F0502020204030204" pitchFamily="34" charset="0"/>
                <a:cs typeface="Arial" panose="020B0604020202020204" pitchFamily="34" charset="0"/>
              </a:rPr>
              <a:t>and </a:t>
            </a:r>
            <a:r>
              <a:rPr lang="en-AU" sz="1800" dirty="0">
                <a:solidFill>
                  <a:srgbClr val="00B0F0"/>
                </a:solidFill>
                <a:effectLst/>
                <a:latin typeface="Arial" panose="020B0604020202020204" pitchFamily="34" charset="0"/>
                <a:ea typeface="Calibri" panose="020F0502020204030204" pitchFamily="34" charset="0"/>
                <a:cs typeface="Arial" panose="020B0604020202020204" pitchFamily="34" charset="0"/>
              </a:rPr>
              <a:t>Joshua/Ephraim</a:t>
            </a:r>
            <a:endParaRPr lang="en-AU" sz="1800" dirty="0">
              <a:solidFill>
                <a:srgbClr val="00B0F0"/>
              </a:solidFill>
              <a:effectLst/>
              <a:latin typeface="Calibri" panose="020F0502020204030204" pitchFamily="34" charset="0"/>
              <a:ea typeface="Calibri" panose="020F050202020403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390529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4B4B4B"/>
      </a:dk2>
      <a:lt2>
        <a:srgbClr val="B5B5B5"/>
      </a:lt2>
      <a:accent1>
        <a:srgbClr val="9AC43E"/>
      </a:accent1>
      <a:accent2>
        <a:srgbClr val="44BA98"/>
      </a:accent2>
      <a:accent3>
        <a:srgbClr val="43A9D9"/>
      </a:accent3>
      <a:accent4>
        <a:srgbClr val="6274D8"/>
      </a:accent4>
      <a:accent5>
        <a:srgbClr val="AB54D7"/>
      </a:accent5>
      <a:accent6>
        <a:srgbClr val="D15B37"/>
      </a:accent6>
      <a:hlink>
        <a:srgbClr val="BFE962"/>
      </a:hlink>
      <a:folHlink>
        <a:srgbClr val="C0D591"/>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892FADA9-420D-4323-A7A4-C1060166525B}"/>
    </a:ext>
  </a:extLst>
</a:theme>
</file>

<file path=docProps/app.xml><?xml version="1.0" encoding="utf-8"?>
<Properties xmlns="http://schemas.openxmlformats.org/officeDocument/2006/extended-properties" xmlns:vt="http://schemas.openxmlformats.org/officeDocument/2006/docPropsVTypes">
  <Template>Droplet</Template>
  <TotalTime>135</TotalTime>
  <Words>3199</Words>
  <Application>Microsoft Office PowerPoint</Application>
  <PresentationFormat>Widescreen</PresentationFormat>
  <Paragraphs>61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Tw Cen MT</vt:lpstr>
      <vt:lpstr>Droplet</vt:lpstr>
      <vt:lpstr>Shelach lecha – send for yourself.</vt:lpstr>
      <vt:lpstr>Shelach lecha</vt:lpstr>
      <vt:lpstr>Shelach lecha</vt:lpstr>
      <vt:lpstr>Shelach lecha</vt:lpstr>
      <vt:lpstr>Shelach lecha</vt:lpstr>
      <vt:lpstr>Shelach lecha</vt:lpstr>
      <vt:lpstr>Shelach lecah</vt:lpstr>
      <vt:lpstr>Shelach lecha</vt:lpstr>
      <vt:lpstr>Shelach lecha</vt:lpstr>
      <vt:lpstr>Shelach lecha</vt:lpstr>
      <vt:lpstr>Shelach lecha</vt:lpstr>
      <vt:lpstr>Shelach lecha</vt:lpstr>
      <vt:lpstr>Shelach lecha</vt:lpstr>
      <vt:lpstr>Shelach lecha</vt:lpstr>
      <vt:lpstr>Shelach lecha</vt:lpstr>
      <vt:lpstr>Shelach lecha</vt:lpstr>
      <vt:lpstr>Shelach lecha</vt:lpstr>
      <vt:lpstr>Shelach lecha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Shelach lecha – send for yourself.</dc:title>
  <dc:creator>Philip Hammond</dc:creator>
  <cp:lastModifiedBy>Philip Hammond</cp:lastModifiedBy>
  <cp:revision>4</cp:revision>
  <dcterms:created xsi:type="dcterms:W3CDTF">2023-06-15T01:30:12Z</dcterms:created>
  <dcterms:modified xsi:type="dcterms:W3CDTF">2023-06-16T22:13:40Z</dcterms:modified>
</cp:coreProperties>
</file>